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7" r:id="rId2"/>
    <p:sldMasterId id="2147483663" r:id="rId3"/>
    <p:sldMasterId id="2147483675" r:id="rId4"/>
    <p:sldMasterId id="2147483679" r:id="rId5"/>
  </p:sldMasterIdLst>
  <p:notesMasterIdLst>
    <p:notesMasterId r:id="rId122"/>
  </p:notesMasterIdLst>
  <p:sldIdLst>
    <p:sldId id="256" r:id="rId6"/>
    <p:sldId id="257" r:id="rId7"/>
    <p:sldId id="261" r:id="rId8"/>
    <p:sldId id="262" r:id="rId9"/>
    <p:sldId id="406" r:id="rId10"/>
    <p:sldId id="292" r:id="rId11"/>
    <p:sldId id="293" r:id="rId12"/>
    <p:sldId id="294" r:id="rId13"/>
    <p:sldId id="295" r:id="rId14"/>
    <p:sldId id="407"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6" r:id="rId68"/>
    <p:sldId id="357" r:id="rId69"/>
    <p:sldId id="358" r:id="rId70"/>
    <p:sldId id="359" r:id="rId71"/>
    <p:sldId id="360" r:id="rId72"/>
    <p:sldId id="361" r:id="rId73"/>
    <p:sldId id="362" r:id="rId74"/>
    <p:sldId id="363" r:id="rId75"/>
    <p:sldId id="364" r:id="rId76"/>
    <p:sldId id="365" r:id="rId77"/>
    <p:sldId id="366" r:id="rId78"/>
    <p:sldId id="367" r:id="rId79"/>
    <p:sldId id="368" r:id="rId80"/>
    <p:sldId id="369" r:id="rId81"/>
    <p:sldId id="370"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4" r:id="rId96"/>
    <p:sldId id="385" r:id="rId97"/>
    <p:sldId id="386" r:id="rId98"/>
    <p:sldId id="387" r:id="rId99"/>
    <p:sldId id="388" r:id="rId100"/>
    <p:sldId id="389" r:id="rId101"/>
    <p:sldId id="390" r:id="rId102"/>
    <p:sldId id="391" r:id="rId103"/>
    <p:sldId id="392" r:id="rId104"/>
    <p:sldId id="393" r:id="rId105"/>
    <p:sldId id="394" r:id="rId106"/>
    <p:sldId id="395" r:id="rId107"/>
    <p:sldId id="396" r:id="rId108"/>
    <p:sldId id="397" r:id="rId109"/>
    <p:sldId id="398" r:id="rId110"/>
    <p:sldId id="399" r:id="rId111"/>
    <p:sldId id="400" r:id="rId112"/>
    <p:sldId id="401" r:id="rId113"/>
    <p:sldId id="402" r:id="rId114"/>
    <p:sldId id="403" r:id="rId115"/>
    <p:sldId id="404" r:id="rId116"/>
    <p:sldId id="405" r:id="rId117"/>
    <p:sldId id="265" r:id="rId118"/>
    <p:sldId id="280" r:id="rId119"/>
    <p:sldId id="279" r:id="rId120"/>
    <p:sldId id="260" r:id="rId121"/>
  </p:sldIdLst>
  <p:sldSz cx="9144000" cy="6858000" type="screen4x3"/>
  <p:notesSz cx="6805613" cy="99441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userDrawn="1">
          <p15:clr>
            <a:srgbClr val="A4A3A4"/>
          </p15:clr>
        </p15:guide>
        <p15:guide id="2" pos="3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2DD"/>
    <a:srgbClr val="61A8F1"/>
    <a:srgbClr val="BFBFBF"/>
    <a:srgbClr val="2581C1"/>
    <a:srgbClr val="0D0D0D"/>
    <a:srgbClr val="FFFFFF"/>
    <a:srgbClr val="FF43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10" autoAdjust="0"/>
    <p:restoredTop sz="94579"/>
  </p:normalViewPr>
  <p:slideViewPr>
    <p:cSldViewPr>
      <p:cViewPr varScale="1">
        <p:scale>
          <a:sx n="114" d="100"/>
          <a:sy n="114" d="100"/>
        </p:scale>
        <p:origin x="776" y="176"/>
      </p:cViewPr>
      <p:guideLst>
        <p:guide orient="horz" pos="1026"/>
        <p:guide pos="38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notesMaster" Target="notesMasters/notes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497142DA-EA4D-41ED-99F0-5AC839F0E666}" type="datetimeFigureOut">
              <a:rPr lang="sv-SE" smtClean="0"/>
              <a:t>2016-08-26</a:t>
            </a:fld>
            <a:endParaRPr lang="sv-SE"/>
          </a:p>
        </p:txBody>
      </p:sp>
      <p:sp>
        <p:nvSpPr>
          <p:cNvPr id="4" name="Platshållare för bildobjekt 3"/>
          <p:cNvSpPr>
            <a:spLocks noGrp="1" noRot="1" noChangeAspect="1"/>
          </p:cNvSpPr>
          <p:nvPr>
            <p:ph type="sldImg" idx="2"/>
          </p:nvPr>
        </p:nvSpPr>
        <p:spPr>
          <a:xfrm>
            <a:off x="917575" y="746125"/>
            <a:ext cx="4972050" cy="3729038"/>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D7AE59FD-9D98-4F04-8C1C-C9D87A624793}" type="slidenum">
              <a:rPr lang="sv-SE" smtClean="0"/>
              <a:t>‹Nr.›</a:t>
            </a:fld>
            <a:endParaRPr lang="sv-SE"/>
          </a:p>
        </p:txBody>
      </p:sp>
    </p:spTree>
    <p:extLst>
      <p:ext uri="{BB962C8B-B14F-4D97-AF65-F5344CB8AC3E}">
        <p14:creationId xmlns:p14="http://schemas.microsoft.com/office/powerpoint/2010/main" val="394977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a:xfrm>
            <a:off x="457200" y="6356351"/>
            <a:ext cx="2133600" cy="365125"/>
          </a:xfrm>
          <a:prstGeom prst="rect">
            <a:avLst/>
          </a:prstGeom>
        </p:spPr>
        <p:txBody>
          <a:bodyPr/>
          <a:lstStyle>
            <a:lvl1pPr>
              <a:defRPr sz="800">
                <a:solidFill>
                  <a:schemeClr val="tx1">
                    <a:lumMod val="75000"/>
                    <a:lumOff val="25000"/>
                  </a:schemeClr>
                </a:solidFill>
                <a:latin typeface="ClanOT-News" pitchFamily="34" charset="0"/>
              </a:defRPr>
            </a:lvl1pPr>
          </a:lstStyle>
          <a:p>
            <a:fld id="{344B1A84-6C31-40FE-8BCD-B276DCF673E1}" type="datetime1">
              <a:rPr lang="sv-SE" smtClean="0"/>
              <a:pPr/>
              <a:t>2016-08-26</a:t>
            </a:fld>
            <a:endParaRPr lang="sv-SE" dirty="0"/>
          </a:p>
        </p:txBody>
      </p:sp>
    </p:spTree>
    <p:extLst>
      <p:ext uri="{BB962C8B-B14F-4D97-AF65-F5344CB8AC3E}">
        <p14:creationId xmlns:p14="http://schemas.microsoft.com/office/powerpoint/2010/main" val="103882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1" y="1268760"/>
            <a:ext cx="3008313" cy="1162050"/>
          </a:xfrm>
          <a:prstGeom prst="rect">
            <a:avLst/>
          </a:prstGeom>
        </p:spPr>
        <p:txBody>
          <a:bodyPr anchor="b"/>
          <a:lstStyle>
            <a:lvl1pPr algn="l">
              <a:defRPr sz="2000" b="1">
                <a:solidFill>
                  <a:schemeClr val="tx1"/>
                </a:solidFill>
              </a:defRPr>
            </a:lvl1pPr>
          </a:lstStyle>
          <a:p>
            <a:r>
              <a:rPr lang="sv-SE" dirty="0"/>
              <a:t>Klicka här för att ändra format</a:t>
            </a:r>
          </a:p>
        </p:txBody>
      </p:sp>
      <p:sp>
        <p:nvSpPr>
          <p:cNvPr id="3" name="Platshållare för innehåll 2"/>
          <p:cNvSpPr>
            <a:spLocks noGrp="1"/>
          </p:cNvSpPr>
          <p:nvPr>
            <p:ph idx="1"/>
          </p:nvPr>
        </p:nvSpPr>
        <p:spPr>
          <a:xfrm>
            <a:off x="3575050" y="1268761"/>
            <a:ext cx="5111751" cy="4857403"/>
          </a:xfr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000">
                <a:solidFill>
                  <a:schemeClr val="tx1"/>
                </a:solidFill>
              </a:defRPr>
            </a:lvl5pPr>
            <a:lvl6pPr>
              <a:defRPr sz="2000"/>
            </a:lvl6pPr>
            <a:lvl7pPr>
              <a:defRPr sz="2000"/>
            </a:lvl7pPr>
            <a:lvl8pPr>
              <a:defRPr sz="2000"/>
            </a:lvl8pPr>
            <a:lvl9pPr>
              <a:defRPr sz="20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text 3"/>
          <p:cNvSpPr>
            <a:spLocks noGrp="1"/>
          </p:cNvSpPr>
          <p:nvPr>
            <p:ph type="body" sz="half" idx="2"/>
          </p:nvPr>
        </p:nvSpPr>
        <p:spPr>
          <a:xfrm>
            <a:off x="457201" y="2867100"/>
            <a:ext cx="3008313" cy="3259064"/>
          </a:xfrm>
        </p:spPr>
        <p:txBody>
          <a:bodyPr/>
          <a:lstStyle>
            <a:lvl1pPr marL="0" indent="0">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sv-SE" dirty="0"/>
              <a:t>Klicka här för att ändra format på bakgrundstexten</a:t>
            </a:r>
          </a:p>
        </p:txBody>
      </p:sp>
      <p:sp>
        <p:nvSpPr>
          <p:cNvPr id="5" name="Platshållare för datum 4"/>
          <p:cNvSpPr>
            <a:spLocks noGrp="1"/>
          </p:cNvSpPr>
          <p:nvPr>
            <p:ph type="dt" sz="half" idx="10"/>
          </p:nvPr>
        </p:nvSpPr>
        <p:spPr/>
        <p:txBody>
          <a:bodyPr/>
          <a:lstStyle/>
          <a:p>
            <a:fld id="{9DFABBC7-E910-4EDE-B2C9-A15EFDA1074A}" type="datetime1">
              <a:rPr lang="sv-SE" smtClean="0"/>
              <a:t>2016-08-26</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2020732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1"/>
            <a:ext cx="5486400" cy="566738"/>
          </a:xfrm>
          <a:prstGeom prst="rect">
            <a:avLst/>
          </a:prstGeom>
        </p:spPr>
        <p:txBody>
          <a:bodyPr anchor="b"/>
          <a:lstStyle>
            <a:lvl1pPr algn="l">
              <a:defRPr sz="1600" b="1">
                <a:solidFill>
                  <a:schemeClr val="tx1"/>
                </a:solidFill>
              </a:defRPr>
            </a:lvl1pPr>
          </a:lstStyle>
          <a:p>
            <a:r>
              <a:rPr lang="sv-SE" dirty="0"/>
              <a:t>Klicka här för att ändra format</a:t>
            </a:r>
          </a:p>
        </p:txBody>
      </p:sp>
      <p:sp>
        <p:nvSpPr>
          <p:cNvPr id="3" name="Platshållare för bild 2"/>
          <p:cNvSpPr>
            <a:spLocks noGrp="1"/>
          </p:cNvSpPr>
          <p:nvPr>
            <p:ph type="pic" idx="1"/>
          </p:nvPr>
        </p:nvSpPr>
        <p:spPr>
          <a:xfrm>
            <a:off x="1792288" y="1341786"/>
            <a:ext cx="5486400" cy="3458815"/>
          </a:xfrm>
        </p:spPr>
        <p:txBody>
          <a:bodyPr>
            <a:normAutofit/>
          </a:bodyPr>
          <a:lstStyle>
            <a:lvl1pPr marL="0" indent="0">
              <a:buNone/>
              <a:defRPr sz="1800">
                <a:solidFill>
                  <a:schemeClr val="tx1"/>
                </a:solidFill>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sv-SE" dirty="0"/>
              <a:t>Klicka på ikonen för att lägga till en bild</a:t>
            </a:r>
          </a:p>
        </p:txBody>
      </p:sp>
      <p:sp>
        <p:nvSpPr>
          <p:cNvPr id="4" name="Platshållare för text 3"/>
          <p:cNvSpPr>
            <a:spLocks noGrp="1"/>
          </p:cNvSpPr>
          <p:nvPr>
            <p:ph type="body" sz="half" idx="2"/>
          </p:nvPr>
        </p:nvSpPr>
        <p:spPr>
          <a:xfrm>
            <a:off x="1792288" y="5367339"/>
            <a:ext cx="5486400" cy="804862"/>
          </a:xfrm>
        </p:spPr>
        <p:txBody>
          <a:bodyPr/>
          <a:lstStyle>
            <a:lvl1pPr marL="0" indent="0">
              <a:buNone/>
              <a:defRPr sz="1400">
                <a:solidFill>
                  <a:schemeClr val="tx1"/>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sv-SE" dirty="0"/>
              <a:t>Klicka här för att ändra format på bakgrundstexten</a:t>
            </a:r>
          </a:p>
        </p:txBody>
      </p:sp>
      <p:sp>
        <p:nvSpPr>
          <p:cNvPr id="5" name="Platshållare för datum 4"/>
          <p:cNvSpPr>
            <a:spLocks noGrp="1"/>
          </p:cNvSpPr>
          <p:nvPr>
            <p:ph type="dt" sz="half" idx="10"/>
          </p:nvPr>
        </p:nvSpPr>
        <p:spPr/>
        <p:txBody>
          <a:bodyPr/>
          <a:lstStyle/>
          <a:p>
            <a:fld id="{DD1555D9-9DDA-4EEF-AB10-199FB19EF272}" type="datetime1">
              <a:rPr lang="sv-SE" smtClean="0"/>
              <a:t>2016-08-26</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1475073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a:xfrm>
            <a:off x="463459" y="1236322"/>
            <a:ext cx="8229600" cy="720080"/>
          </a:xfrm>
          <a:prstGeom prst="rect">
            <a:avLst/>
          </a:prstGeom>
        </p:spPr>
        <p:txBody>
          <a:bodyPr/>
          <a:lstStyle>
            <a:lvl1pPr>
              <a:defRPr sz="1800" b="1">
                <a:solidFill>
                  <a:schemeClr val="tx1"/>
                </a:solidFill>
              </a:defRPr>
            </a:lvl1pPr>
          </a:lstStyle>
          <a:p>
            <a:r>
              <a:rPr lang="sv-SE" dirty="0"/>
              <a:t>Klicka här för att ändra format</a:t>
            </a:r>
          </a:p>
        </p:txBody>
      </p:sp>
      <p:sp>
        <p:nvSpPr>
          <p:cNvPr id="3" name="Platshållare för lodrät text 2"/>
          <p:cNvSpPr>
            <a:spLocks noGrp="1"/>
          </p:cNvSpPr>
          <p:nvPr>
            <p:ph type="body" orient="vert" idx="1"/>
          </p:nvPr>
        </p:nvSpPr>
        <p:spPr>
          <a:xfrm>
            <a:off x="457200" y="2420889"/>
            <a:ext cx="8229600" cy="3705275"/>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0CF4244B-B6F5-4D30-A0D4-6F22E85F2F82}" type="datetime1">
              <a:rPr lang="sv-SE" smtClean="0"/>
              <a:t>2016-08-26</a:t>
            </a:fld>
            <a:endParaRPr lang="sv-SE"/>
          </a:p>
        </p:txBody>
      </p:sp>
    </p:spTree>
    <p:extLst>
      <p:ext uri="{BB962C8B-B14F-4D97-AF65-F5344CB8AC3E}">
        <p14:creationId xmlns:p14="http://schemas.microsoft.com/office/powerpoint/2010/main" val="3544250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591300" y="1271586"/>
            <a:ext cx="2057400" cy="4641379"/>
          </a:xfrm>
          <a:prstGeom prst="rect">
            <a:avLst/>
          </a:prstGeom>
        </p:spPr>
        <p:txBody>
          <a:bodyPr vert="eaVert"/>
          <a:lstStyle>
            <a:lvl1pPr>
              <a:defRPr>
                <a:solidFill>
                  <a:schemeClr val="tx1"/>
                </a:solidFill>
              </a:defRPr>
            </a:lvl1pPr>
          </a:lstStyle>
          <a:p>
            <a:r>
              <a:rPr lang="sv-SE" dirty="0"/>
              <a:t>Klicka här för att ändra format</a:t>
            </a:r>
          </a:p>
        </p:txBody>
      </p:sp>
      <p:sp>
        <p:nvSpPr>
          <p:cNvPr id="3" name="Platshållare för lodrät text 2"/>
          <p:cNvSpPr>
            <a:spLocks noGrp="1"/>
          </p:cNvSpPr>
          <p:nvPr>
            <p:ph type="body" orient="vert" idx="1"/>
          </p:nvPr>
        </p:nvSpPr>
        <p:spPr>
          <a:xfrm>
            <a:off x="457200" y="1268761"/>
            <a:ext cx="6019800" cy="4641379"/>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5A887FED-A5F1-4856-A4E0-1FEA961E35D7}" type="datetime1">
              <a:rPr lang="sv-SE" smtClean="0"/>
              <a:t>2016-08-26</a:t>
            </a:fld>
            <a:endParaRPr lang="sv-SE"/>
          </a:p>
        </p:txBody>
      </p:sp>
    </p:spTree>
    <p:extLst>
      <p:ext uri="{BB962C8B-B14F-4D97-AF65-F5344CB8AC3E}">
        <p14:creationId xmlns:p14="http://schemas.microsoft.com/office/powerpoint/2010/main" val="1338195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457200" y="1268760"/>
            <a:ext cx="8229600" cy="1143000"/>
          </a:xfrm>
          <a:prstGeom prst="rect">
            <a:avLst/>
          </a:prstGeom>
        </p:spPr>
        <p:txBody>
          <a:bodyPr/>
          <a:lstStyle>
            <a:lvl1pPr>
              <a:defRPr>
                <a:solidFill>
                  <a:schemeClr val="tx1"/>
                </a:solidFill>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7134F7D9-8FA5-47FA-A3E3-41DE921BAD7F}" type="datetime1">
              <a:rPr lang="sv-SE" smtClean="0"/>
              <a:t>2016-08-26</a:t>
            </a:fld>
            <a:endParaRPr lang="sv-SE" dirty="0"/>
          </a:p>
        </p:txBody>
      </p:sp>
    </p:spTree>
    <p:extLst>
      <p:ext uri="{BB962C8B-B14F-4D97-AF65-F5344CB8AC3E}">
        <p14:creationId xmlns:p14="http://schemas.microsoft.com/office/powerpoint/2010/main" val="396859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10" name="Rectangle 11"/>
          <p:cNvSpPr/>
          <p:nvPr userDrawn="1"/>
        </p:nvSpPr>
        <p:spPr>
          <a:xfrm>
            <a:off x="142844" y="142852"/>
            <a:ext cx="8858312" cy="600079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3" descr="C:\Documents and Settings\Antti Salmi\Desktop\hw_ppt_imgs\hw_logo.png"/>
          <p:cNvPicPr>
            <a:picLocks noChangeAspect="1" noChangeArrowheads="1"/>
          </p:cNvPicPr>
          <p:nvPr userDrawn="1"/>
        </p:nvPicPr>
        <p:blipFill>
          <a:blip r:embed="rId2"/>
          <a:srcRect/>
          <a:stretch>
            <a:fillRect/>
          </a:stretch>
        </p:blipFill>
        <p:spPr bwMode="auto">
          <a:xfrm>
            <a:off x="285720" y="6325486"/>
            <a:ext cx="571504" cy="389662"/>
          </a:xfrm>
          <a:prstGeom prst="rect">
            <a:avLst/>
          </a:prstGeom>
          <a:noFill/>
        </p:spPr>
      </p:pic>
      <p:sp>
        <p:nvSpPr>
          <p:cNvPr id="12" name="Rectangle 10"/>
          <p:cNvSpPr/>
          <p:nvPr userDrawn="1"/>
        </p:nvSpPr>
        <p:spPr>
          <a:xfrm>
            <a:off x="142844" y="6143644"/>
            <a:ext cx="8858312" cy="45719"/>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4"/>
          <p:cNvSpPr txBox="1"/>
          <p:nvPr userDrawn="1"/>
        </p:nvSpPr>
        <p:spPr>
          <a:xfrm>
            <a:off x="6572264" y="6396334"/>
            <a:ext cx="2357454" cy="215444"/>
          </a:xfrm>
          <a:prstGeom prst="rect">
            <a:avLst/>
          </a:prstGeom>
          <a:noFill/>
        </p:spPr>
        <p:txBody>
          <a:bodyPr wrap="square" rtlCol="0" anchor="t">
            <a:spAutoFit/>
          </a:bodyPr>
          <a:lstStyle/>
          <a:p>
            <a:pPr algn="r"/>
            <a:r>
              <a:rPr lang="fi-FI" sz="800" dirty="0">
                <a:solidFill>
                  <a:srgbClr val="0084B5"/>
                </a:solidFill>
                <a:latin typeface="Arial" pitchFamily="34" charset="0"/>
                <a:cs typeface="Arial" pitchFamily="34" charset="0"/>
              </a:rPr>
              <a:t>Page </a:t>
            </a:r>
            <a:fld id="{57CB01F7-8DCA-46B5-851A-98264788B0A4}" type="slidenum">
              <a:rPr lang="fi-FI" sz="800" smtClean="0">
                <a:solidFill>
                  <a:srgbClr val="0084B5"/>
                </a:solidFill>
                <a:latin typeface="Arial" pitchFamily="34" charset="0"/>
                <a:cs typeface="Arial" pitchFamily="34" charset="0"/>
              </a:rPr>
              <a:t>‹Nr.›</a:t>
            </a:fld>
            <a:endParaRPr lang="en-GB" sz="800" dirty="0">
              <a:solidFill>
                <a:srgbClr val="0084B5"/>
              </a:solidFill>
              <a:latin typeface="Arial" pitchFamily="34" charset="0"/>
              <a:cs typeface="Arial" pitchFamily="34" charset="0"/>
            </a:endParaRPr>
          </a:p>
        </p:txBody>
      </p:sp>
      <p:sp>
        <p:nvSpPr>
          <p:cNvPr id="23" name="Platshållare för text 22"/>
          <p:cNvSpPr>
            <a:spLocks noGrp="1"/>
          </p:cNvSpPr>
          <p:nvPr>
            <p:ph type="body" sz="quarter" idx="10" hasCustomPrompt="1"/>
          </p:nvPr>
        </p:nvSpPr>
        <p:spPr>
          <a:xfrm>
            <a:off x="500063" y="475580"/>
            <a:ext cx="7816850" cy="865188"/>
          </a:xfrm>
        </p:spPr>
        <p:txBody>
          <a:bodyPr>
            <a:normAutofit/>
          </a:bodyPr>
          <a:lstStyle>
            <a:lvl1pPr marL="0" indent="0">
              <a:buNone/>
              <a:defRPr sz="3000" b="1">
                <a:solidFill>
                  <a:srgbClr val="0084B5"/>
                </a:solidFill>
                <a:latin typeface="Arial" pitchFamily="34" charset="0"/>
                <a:cs typeface="Arial" pitchFamily="34" charset="0"/>
              </a:defRPr>
            </a:lvl1pPr>
          </a:lstStyle>
          <a:p>
            <a:pPr lvl="0"/>
            <a:r>
              <a:rPr lang="sv-SE" dirty="0"/>
              <a:t>Rubrik</a:t>
            </a:r>
          </a:p>
        </p:txBody>
      </p:sp>
      <p:sp>
        <p:nvSpPr>
          <p:cNvPr id="25" name="Platshållare för text 24"/>
          <p:cNvSpPr>
            <a:spLocks noGrp="1"/>
          </p:cNvSpPr>
          <p:nvPr>
            <p:ph type="body" sz="quarter" idx="11" hasCustomPrompt="1"/>
          </p:nvPr>
        </p:nvSpPr>
        <p:spPr>
          <a:xfrm>
            <a:off x="500063" y="4470946"/>
            <a:ext cx="8001027" cy="830262"/>
          </a:xfrm>
        </p:spPr>
        <p:txBody>
          <a:bodyPr>
            <a:normAutofit/>
          </a:bodyPr>
          <a:lstStyle>
            <a:lvl1pPr marL="0" indent="0">
              <a:buNone/>
              <a:defRPr sz="1200">
                <a:solidFill>
                  <a:srgbClr val="0084B5"/>
                </a:solidFill>
                <a:latin typeface="Arial" pitchFamily="34" charset="0"/>
                <a:cs typeface="Arial" pitchFamily="34" charset="0"/>
              </a:defRPr>
            </a:lvl1pPr>
          </a:lstStyle>
          <a:p>
            <a:pPr lvl="0"/>
            <a:r>
              <a:rPr lang="sv-SE" dirty="0"/>
              <a:t>Text</a:t>
            </a:r>
          </a:p>
        </p:txBody>
      </p:sp>
      <p:sp>
        <p:nvSpPr>
          <p:cNvPr id="22" name="Platshållare för bild 21"/>
          <p:cNvSpPr>
            <a:spLocks noGrp="1"/>
          </p:cNvSpPr>
          <p:nvPr>
            <p:ph type="pic" sz="quarter" idx="12"/>
          </p:nvPr>
        </p:nvSpPr>
        <p:spPr>
          <a:xfrm>
            <a:off x="513264" y="1484784"/>
            <a:ext cx="7992888" cy="2850654"/>
          </a:xfrm>
        </p:spPr>
        <p:txBody>
          <a:bodyPr/>
          <a:lstStyle/>
          <a:p>
            <a:endParaRPr lang="sv-SE"/>
          </a:p>
        </p:txBody>
      </p:sp>
    </p:spTree>
    <p:extLst>
      <p:ext uri="{BB962C8B-B14F-4D97-AF65-F5344CB8AC3E}">
        <p14:creationId xmlns:p14="http://schemas.microsoft.com/office/powerpoint/2010/main" val="3225768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a:xfrm>
            <a:off x="457200" y="6356351"/>
            <a:ext cx="2133600" cy="365125"/>
          </a:xfrm>
          <a:prstGeom prst="rect">
            <a:avLst/>
          </a:prstGeom>
        </p:spPr>
        <p:txBody>
          <a:bodyPr/>
          <a:lstStyle>
            <a:lvl1pPr>
              <a:defRPr>
                <a:solidFill>
                  <a:schemeClr val="tx1">
                    <a:lumMod val="75000"/>
                    <a:lumOff val="25000"/>
                  </a:schemeClr>
                </a:solidFill>
              </a:defRPr>
            </a:lvl1pPr>
          </a:lstStyle>
          <a:p>
            <a:fld id="{F1A60D0B-A79E-4410-BF6D-A38EAB125A09}" type="datetime1">
              <a:rPr lang="sv-SE" smtClean="0"/>
              <a:pPr/>
              <a:t>2016-08-26</a:t>
            </a:fld>
            <a:endParaRPr lang="sv-SE" dirty="0"/>
          </a:p>
        </p:txBody>
      </p:sp>
      <p:sp>
        <p:nvSpPr>
          <p:cNvPr id="4" name="Platshållare för sidfot 3"/>
          <p:cNvSpPr>
            <a:spLocks noGrp="1"/>
          </p:cNvSpPr>
          <p:nvPr>
            <p:ph type="ftr" sz="quarter" idx="11"/>
          </p:nvPr>
        </p:nvSpPr>
        <p:spPr>
          <a:xfrm>
            <a:off x="3124200" y="6356351"/>
            <a:ext cx="2895600" cy="365125"/>
          </a:xfrm>
          <a:prstGeom prst="rect">
            <a:avLst/>
          </a:prstGeom>
        </p:spPr>
        <p:txBody>
          <a:bodyPr/>
          <a:lstStyle>
            <a:lvl1pPr>
              <a:defRPr>
                <a:solidFill>
                  <a:schemeClr val="tx1">
                    <a:lumMod val="75000"/>
                    <a:lumOff val="25000"/>
                  </a:schemeClr>
                </a:solidFill>
              </a:defRPr>
            </a:lvl1pPr>
          </a:lstStyle>
          <a:p>
            <a:endParaRPr lang="sv-SE" dirty="0"/>
          </a:p>
        </p:txBody>
      </p:sp>
      <p:sp>
        <p:nvSpPr>
          <p:cNvPr id="5" name="Platshållare för bildnummer 4"/>
          <p:cNvSpPr>
            <a:spLocks noGrp="1"/>
          </p:cNvSpPr>
          <p:nvPr>
            <p:ph type="sldNum" sz="quarter" idx="12"/>
          </p:nvPr>
        </p:nvSpPr>
        <p:spPr>
          <a:xfrm>
            <a:off x="6553200" y="6356351"/>
            <a:ext cx="2133600" cy="365125"/>
          </a:xfrm>
          <a:prstGeom prst="rect">
            <a:avLst/>
          </a:prstGeom>
        </p:spPr>
        <p:txBody>
          <a:bodyPr/>
          <a:lstStyle>
            <a:lvl1pPr>
              <a:defRPr>
                <a:solidFill>
                  <a:schemeClr val="tx1">
                    <a:lumMod val="75000"/>
                    <a:lumOff val="25000"/>
                  </a:schemeClr>
                </a:solidFill>
              </a:defRPr>
            </a:lvl1pPr>
          </a:lstStyle>
          <a:p>
            <a:fld id="{F95F3845-5696-461A-81BD-07295DF66011}" type="slidenum">
              <a:rPr lang="sv-SE" smtClean="0"/>
              <a:pPr/>
              <a:t>‹Nr.›</a:t>
            </a:fld>
            <a:endParaRPr lang="sv-SE" dirty="0"/>
          </a:p>
        </p:txBody>
      </p:sp>
    </p:spTree>
    <p:extLst>
      <p:ext uri="{BB962C8B-B14F-4D97-AF65-F5344CB8AC3E}">
        <p14:creationId xmlns:p14="http://schemas.microsoft.com/office/powerpoint/2010/main" val="39685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50780" y="6093296"/>
            <a:ext cx="2787672" cy="521295"/>
          </a:xfrm>
          <a:prstGeom prst="rect">
            <a:avLst/>
          </a:prstGeom>
        </p:spPr>
      </p:pic>
    </p:spTree>
    <p:extLst>
      <p:ext uri="{BB962C8B-B14F-4D97-AF65-F5344CB8AC3E}">
        <p14:creationId xmlns:p14="http://schemas.microsoft.com/office/powerpoint/2010/main" val="1220660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483840" y="1268760"/>
            <a:ext cx="8023920" cy="490066"/>
          </a:xfrm>
          <a:prstGeom prst="rect">
            <a:avLst/>
          </a:prstGeom>
        </p:spPr>
        <p:txBody>
          <a:bodyPr/>
          <a:lstStyle>
            <a:lvl1pPr algn="l">
              <a:defRPr sz="1800" b="1">
                <a:solidFill>
                  <a:schemeClr val="tx1"/>
                </a:solidFill>
                <a:latin typeface="+mj-lt"/>
              </a:defRPr>
            </a:lvl1pPr>
          </a:lstStyle>
          <a:p>
            <a:r>
              <a:rPr lang="sv-SE" dirty="0"/>
              <a:t>Klicka här för att ändra format</a:t>
            </a:r>
          </a:p>
        </p:txBody>
      </p:sp>
      <p:sp>
        <p:nvSpPr>
          <p:cNvPr id="3" name="Platshållare för innehåll 2"/>
          <p:cNvSpPr>
            <a:spLocks noGrp="1"/>
          </p:cNvSpPr>
          <p:nvPr>
            <p:ph sz="half" idx="1"/>
          </p:nvPr>
        </p:nvSpPr>
        <p:spPr>
          <a:xfrm>
            <a:off x="457200" y="2132857"/>
            <a:ext cx="4038600" cy="3993307"/>
          </a:xfr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000">
                <a:solidFill>
                  <a:schemeClr val="tx1"/>
                </a:solidFill>
              </a:defRPr>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4648200" y="2132857"/>
            <a:ext cx="4038600" cy="3993307"/>
          </a:xfr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000">
                <a:solidFill>
                  <a:schemeClr val="tx1"/>
                </a:solidFill>
              </a:defRPr>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01209153-F421-46E1-9014-AE507AD1DB18}" type="datetime1">
              <a:rPr lang="sv-SE" smtClean="0"/>
              <a:t>2016-08-26</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65116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6"/>
            <a:ext cx="7772400" cy="1470025"/>
          </a:xfrm>
          <a:prstGeom prst="rect">
            <a:avLst/>
          </a:prstGeom>
        </p:spPr>
        <p:txBody>
          <a:bodyPr/>
          <a:lstStyle>
            <a:lvl1pPr>
              <a:defRPr>
                <a:solidFill>
                  <a:schemeClr val="tx1"/>
                </a:solidFill>
              </a:defRPr>
            </a:lvl1pPr>
          </a:lstStyle>
          <a:p>
            <a:r>
              <a:rPr lang="sv-SE" dirty="0"/>
              <a:t>Klicka här för att ändra format</a:t>
            </a:r>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sv-SE" dirty="0"/>
              <a:t>Klicka här för att ändra format på underrubrik i bakgrunden</a:t>
            </a:r>
          </a:p>
        </p:txBody>
      </p:sp>
      <p:sp>
        <p:nvSpPr>
          <p:cNvPr id="4" name="Platshållare för datum 3"/>
          <p:cNvSpPr>
            <a:spLocks noGrp="1"/>
          </p:cNvSpPr>
          <p:nvPr>
            <p:ph type="dt" sz="half" idx="10"/>
          </p:nvPr>
        </p:nvSpPr>
        <p:spPr/>
        <p:txBody>
          <a:bodyPr/>
          <a:lstStyle/>
          <a:p>
            <a:fld id="{EB4F1944-2C9B-421E-BBDA-CB85637F7162}" type="datetime1">
              <a:rPr lang="sv-SE" smtClean="0"/>
              <a:t>2016-08-26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1038820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57200" y="1268760"/>
            <a:ext cx="8229600" cy="648072"/>
          </a:xfrm>
          <a:prstGeom prst="rect">
            <a:avLst/>
          </a:prstGeom>
        </p:spPr>
        <p:txBody>
          <a:bodyPr/>
          <a:lstStyle>
            <a:lvl1pPr>
              <a:defRPr sz="1800" b="1" i="0">
                <a:solidFill>
                  <a:schemeClr val="tx1"/>
                </a:solidFill>
                <a:latin typeface="Clan OT News" charset="0"/>
                <a:ea typeface="Clan OT News" charset="0"/>
                <a:cs typeface="Clan OT News" charset="0"/>
              </a:defRPr>
            </a:lvl1pPr>
          </a:lstStyle>
          <a:p>
            <a:r>
              <a:rPr lang="sv-SE" dirty="0"/>
              <a:t>Klicka här för att ändra format</a:t>
            </a:r>
          </a:p>
        </p:txBody>
      </p:sp>
      <p:sp>
        <p:nvSpPr>
          <p:cNvPr id="3" name="Platshållare för innehåll 2"/>
          <p:cNvSpPr>
            <a:spLocks noGrp="1"/>
          </p:cNvSpPr>
          <p:nvPr>
            <p:ph idx="1"/>
          </p:nvPr>
        </p:nvSpPr>
        <p:spPr>
          <a:xfrm>
            <a:off x="457200" y="2267745"/>
            <a:ext cx="8229600" cy="38584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C9C5FC83-772B-431A-ACA3-5A2A209DBF3B}" type="datetime1">
              <a:rPr lang="sv-SE" smtClean="0"/>
              <a:t>2016-08-26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270365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a:prstGeom prst="rect">
            <a:avLst/>
          </a:prstGeom>
        </p:spPr>
        <p:txBody>
          <a:bodyPr anchor="t"/>
          <a:lstStyle>
            <a:lvl1pPr algn="l">
              <a:defRPr sz="4000" b="1" cap="all">
                <a:solidFill>
                  <a:schemeClr val="tx1"/>
                </a:solidFill>
              </a:defRPr>
            </a:lvl1pPr>
          </a:lstStyle>
          <a:p>
            <a:r>
              <a:rPr lang="sv-SE" dirty="0"/>
              <a:t>Klicka här för att ändra format</a:t>
            </a:r>
          </a:p>
        </p:txBody>
      </p:sp>
      <p:sp>
        <p:nvSpPr>
          <p:cNvPr id="3" name="Platshållare för text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03B3A0BE-B2CA-41BB-8A9E-93C63B0A9831}" type="datetime1">
              <a:rPr lang="sv-SE" smtClean="0"/>
              <a:t>2016-08-26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91917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text 2"/>
          <p:cNvSpPr>
            <a:spLocks noGrp="1"/>
          </p:cNvSpPr>
          <p:nvPr>
            <p:ph type="body" idx="1"/>
          </p:nvPr>
        </p:nvSpPr>
        <p:spPr>
          <a:xfrm>
            <a:off x="457201" y="1877191"/>
            <a:ext cx="4040188" cy="639762"/>
          </a:xfrm>
        </p:spPr>
        <p:txBody>
          <a:bodyPr anchor="b">
            <a:noAutofit/>
          </a:bodyPr>
          <a:lstStyle>
            <a:lvl1pPr marL="0" indent="0">
              <a:buNone/>
              <a:defRPr sz="1800" b="1">
                <a:solidFill>
                  <a:schemeClr val="tx1"/>
                </a:solidFill>
                <a:latin typeface="+mj-l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457201" y="2708920"/>
            <a:ext cx="4040188" cy="34172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text 4"/>
          <p:cNvSpPr>
            <a:spLocks noGrp="1"/>
          </p:cNvSpPr>
          <p:nvPr>
            <p:ph type="body" sz="quarter" idx="3"/>
          </p:nvPr>
        </p:nvSpPr>
        <p:spPr>
          <a:xfrm>
            <a:off x="4645026" y="1896128"/>
            <a:ext cx="4041775" cy="639762"/>
          </a:xfrm>
        </p:spPr>
        <p:txBody>
          <a:bodyPr anchor="b">
            <a:noAutofit/>
          </a:bodyPr>
          <a:lstStyle>
            <a:lvl1pPr marL="0" indent="0">
              <a:buNone/>
              <a:defRPr sz="1800" b="1">
                <a:latin typeface="+mj-l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sv-SE" dirty="0"/>
              <a:t>Klicka här för att ändra format på bakgrundstexten</a:t>
            </a:r>
          </a:p>
        </p:txBody>
      </p:sp>
      <p:sp>
        <p:nvSpPr>
          <p:cNvPr id="6" name="Platshållare för innehåll 5"/>
          <p:cNvSpPr>
            <a:spLocks noGrp="1"/>
          </p:cNvSpPr>
          <p:nvPr>
            <p:ph sz="quarter" idx="4"/>
          </p:nvPr>
        </p:nvSpPr>
        <p:spPr>
          <a:xfrm>
            <a:off x="4645026" y="2708919"/>
            <a:ext cx="4041775" cy="341724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7" name="Platshållare för datum 6"/>
          <p:cNvSpPr>
            <a:spLocks noGrp="1"/>
          </p:cNvSpPr>
          <p:nvPr>
            <p:ph type="dt" sz="half" idx="10"/>
          </p:nvPr>
        </p:nvSpPr>
        <p:spPr/>
        <p:txBody>
          <a:bodyPr/>
          <a:lstStyle/>
          <a:p>
            <a:fld id="{D245919F-831A-4270-A806-023D08B93AD4}" type="datetime1">
              <a:rPr lang="sv-SE" smtClean="0"/>
              <a:t>2016-08-26</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191995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a:xfrm>
            <a:off x="457200" y="1268761"/>
            <a:ext cx="8095928" cy="504056"/>
          </a:xfrm>
          <a:prstGeom prst="rect">
            <a:avLst/>
          </a:prstGeom>
        </p:spPr>
        <p:txBody>
          <a:bodyPr/>
          <a:lstStyle>
            <a:lvl1pPr algn="l">
              <a:defRPr sz="1800" b="1" i="0">
                <a:solidFill>
                  <a:schemeClr val="tx1"/>
                </a:solidFill>
                <a:latin typeface="Clan OT News" charset="0"/>
                <a:ea typeface="Clan OT News" charset="0"/>
                <a:cs typeface="Clan OT News"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C508652B-F239-406E-B9FC-1F9A36FDECB1}" type="datetime1">
              <a:rPr lang="sv-SE" smtClean="0"/>
              <a:t>2016-08-26</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F95F3845-5696-461A-81BD-07295DF66011}" type="slidenum">
              <a:rPr lang="sv-SE" smtClean="0"/>
              <a:t>‹Nr.›</a:t>
            </a:fld>
            <a:endParaRPr lang="sv-SE"/>
          </a:p>
        </p:txBody>
      </p:sp>
    </p:spTree>
    <p:extLst>
      <p:ext uri="{BB962C8B-B14F-4D97-AF65-F5344CB8AC3E}">
        <p14:creationId xmlns:p14="http://schemas.microsoft.com/office/powerpoint/2010/main" val="25718542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4.xml"/><Relationship Id="rId12" Type="http://schemas.openxmlformats.org/officeDocument/2006/relationships/theme" Target="../theme/theme3.xml"/><Relationship Id="rId13" Type="http://schemas.openxmlformats.org/officeDocument/2006/relationships/image" Target="../media/image4.jpeg"/><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objekt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676249"/>
      </p:ext>
    </p:extLst>
  </p:cSld>
  <p:clrMap bg1="lt1" tx1="dk1" bg2="lt2" tx2="dk2" accent1="accent1" accent2="accent2" accent3="accent3" accent4="accent4" accent5="accent5" accent6="accent6" hlink="hlink" folHlink="folHlink"/>
  <p:sldLayoutIdLst>
    <p:sldLayoutId id="2147483676" r:id="rId1"/>
    <p:sldLayoutId id="2147483660" r:id="rId2"/>
  </p:sldLayoutIdLst>
  <p:hf sldNum="0" hdr="0" ftr="0"/>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ruta 1"/>
          <p:cNvSpPr txBox="1"/>
          <p:nvPr userDrawn="1"/>
        </p:nvSpPr>
        <p:spPr>
          <a:xfrm>
            <a:off x="2627784" y="1484785"/>
            <a:ext cx="3312368" cy="1015663"/>
          </a:xfrm>
          <a:prstGeom prst="rect">
            <a:avLst/>
          </a:prstGeom>
          <a:noFill/>
        </p:spPr>
        <p:txBody>
          <a:bodyPr wrap="square" rtlCol="0">
            <a:spAutoFit/>
          </a:bodyPr>
          <a:lstStyle/>
          <a:p>
            <a:pPr algn="ctr"/>
            <a:r>
              <a:rPr lang="sv-SE" sz="6000" b="0" i="0" dirty="0">
                <a:solidFill>
                  <a:schemeClr val="bg1"/>
                </a:solidFill>
                <a:latin typeface="Arial" charset="0"/>
                <a:ea typeface="Arial" charset="0"/>
                <a:cs typeface="Arial" charset="0"/>
              </a:rPr>
              <a:t>TACK!</a:t>
            </a:r>
          </a:p>
        </p:txBody>
      </p:sp>
    </p:spTree>
    <p:extLst>
      <p:ext uri="{BB962C8B-B14F-4D97-AF65-F5344CB8AC3E}">
        <p14:creationId xmlns:p14="http://schemas.microsoft.com/office/powerpoint/2010/main" val="733746163"/>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sv-S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text 2"/>
          <p:cNvSpPr>
            <a:spLocks noGrp="1"/>
          </p:cNvSpPr>
          <p:nvPr>
            <p:ph type="body" idx="1"/>
          </p:nvPr>
        </p:nvSpPr>
        <p:spPr>
          <a:xfrm>
            <a:off x="457200" y="2132857"/>
            <a:ext cx="8229600" cy="36290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7EFE020C-DC84-4C46-A98F-94DBCAFE45B2}" type="datetime1">
              <a:rPr lang="sv-SE" smtClean="0"/>
              <a:t>2016-08-26</a:t>
            </a:fld>
            <a:endParaRPr lang="sv-SE" dirty="0"/>
          </a:p>
        </p:txBody>
      </p:sp>
      <p:sp>
        <p:nvSpPr>
          <p:cNvPr id="5" name="Platshållare för sidfot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5F3845-5696-461A-81BD-07295DF66011}" type="slidenum">
              <a:rPr lang="sv-SE" smtClean="0"/>
              <a:t>‹Nr.›</a:t>
            </a:fld>
            <a:endParaRPr lang="sv-SE"/>
          </a:p>
        </p:txBody>
      </p:sp>
      <p:pic>
        <p:nvPicPr>
          <p:cNvPr id="8" name="Bildobjekt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2134"/>
            <a:ext cx="9144000" cy="968823"/>
          </a:xfrm>
          <a:prstGeom prst="rect">
            <a:avLst/>
          </a:prstGeom>
        </p:spPr>
      </p:pic>
    </p:spTree>
    <p:extLst>
      <p:ext uri="{BB962C8B-B14F-4D97-AF65-F5344CB8AC3E}">
        <p14:creationId xmlns:p14="http://schemas.microsoft.com/office/powerpoint/2010/main" val="229556576"/>
      </p:ext>
    </p:extLst>
  </p:cSld>
  <p:clrMap bg1="lt1" tx1="dk1" bg2="lt2" tx2="dk2" accent1="accent1" accent2="accent2" accent3="accent3" accent4="accent4" accent5="accent5" accent6="accent6" hlink="hlink" folHlink="folHlink"/>
  <p:sldLayoutIdLst>
    <p:sldLayoutId id="2147483667"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p:txStyles>
    <p:titleStyle>
      <a:lvl1pPr algn="l" defTabSz="914378" rtl="0" eaLnBrk="1" latinLnBrk="0" hangingPunct="1">
        <a:spcBef>
          <a:spcPct val="0"/>
        </a:spcBef>
        <a:buNone/>
        <a:defRPr sz="1800" b="1"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1600" kern="1200" baseline="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1400" kern="1200" baseline="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1200" kern="1200" baseline="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1000" kern="1200" baseline="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B3783-8F2E-448D-892A-7DD44B8F5BBF}" type="datetime1">
              <a:rPr lang="sv-SE" smtClean="0"/>
              <a:t>2016-08-26</a:t>
            </a:fld>
            <a:endParaRPr lang="sv-SE"/>
          </a:p>
        </p:txBody>
      </p:sp>
      <p:sp>
        <p:nvSpPr>
          <p:cNvPr id="5" name="Platshållare för sidfot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998C5-80CE-4E9F-A13F-6C320034DA3A}" type="slidenum">
              <a:rPr lang="sv-SE" smtClean="0"/>
              <a:t>‹Nr.›</a:t>
            </a:fld>
            <a:endParaRPr lang="sv-SE"/>
          </a:p>
        </p:txBody>
      </p:sp>
      <p:pic>
        <p:nvPicPr>
          <p:cNvPr id="7" name="Bildobjekt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3" y="763564"/>
            <a:ext cx="9144000" cy="6094436"/>
          </a:xfrm>
          <a:prstGeom prst="rect">
            <a:avLst/>
          </a:prstGeom>
        </p:spPr>
      </p:pic>
    </p:spTree>
    <p:extLst>
      <p:ext uri="{BB962C8B-B14F-4D97-AF65-F5344CB8AC3E}">
        <p14:creationId xmlns:p14="http://schemas.microsoft.com/office/powerpoint/2010/main" val="3689676249"/>
      </p:ext>
    </p:extLst>
  </p:cSld>
  <p:clrMap bg1="lt1" tx1="dk1" bg2="lt2" tx2="dk2" accent1="accent1" accent2="accent2" accent3="accent3" accent4="accent4" accent5="accent5" accent6="accent6" hlink="hlink" folHlink="folHlink"/>
  <p:hf sldNum="0" hdr="0" ftr="0"/>
  <p:txStyles>
    <p:titleStyle>
      <a:lvl1pPr algn="ctr" defTabSz="914378"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05ACB-391D-42A6-B02F-D1BCC6363F82}" type="datetimeFigureOut">
              <a:rPr lang="sv-SE" smtClean="0"/>
              <a:t>2016-08-26</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31C57-8128-4495-8BED-DE23F8D413CB}" type="slidenum">
              <a:rPr lang="sv-SE" smtClean="0"/>
              <a:t>‹Nr.›</a:t>
            </a:fld>
            <a:endParaRPr lang="sv-SE"/>
          </a:p>
        </p:txBody>
      </p:sp>
    </p:spTree>
    <p:extLst>
      <p:ext uri="{BB962C8B-B14F-4D97-AF65-F5344CB8AC3E}">
        <p14:creationId xmlns:p14="http://schemas.microsoft.com/office/powerpoint/2010/main" val="3519471626"/>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8.gi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9.gi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g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6.gi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g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8.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0.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680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Smärta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pic>
        <p:nvPicPr>
          <p:cNvPr id="2" name="Bildobjekt 1"/>
          <p:cNvPicPr>
            <a:picLocks noChangeAspect="1"/>
          </p:cNvPicPr>
          <p:nvPr/>
        </p:nvPicPr>
        <p:blipFill>
          <a:blip r:embed="rId2"/>
          <a:stretch>
            <a:fillRect/>
          </a:stretch>
        </p:blipFill>
        <p:spPr>
          <a:xfrm>
            <a:off x="609600" y="1799472"/>
            <a:ext cx="5906616" cy="4950577"/>
          </a:xfrm>
          <a:prstGeom prst="rect">
            <a:avLst/>
          </a:prstGeom>
        </p:spPr>
      </p:pic>
    </p:spTree>
    <p:extLst>
      <p:ext uri="{BB962C8B-B14F-4D97-AF65-F5344CB8AC3E}">
        <p14:creationId xmlns:p14="http://schemas.microsoft.com/office/powerpoint/2010/main" val="17164147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Jag tror att PromasMetoden kan öka min kraft och energi.</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På min arbetsplats är vi överlag positivt inställda till PromasMetoden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Mer information önskas inom område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Mer information önskas inom område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Mer information önskas inom område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Mer information önskas inom område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Mer information önskas inom område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Livstillfredsställelse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Siffran visar ett index sammanställt av 5 frågor om livstillfredsställelse.</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Positiva känslor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Siffran visar ett index sammanställt av 8 frågor om positiva känslor i vardagen.</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Medelvärde utmattning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fontScale="65000" lnSpcReduction="20000"/>
          </a:bodyPr>
          <a:lstStyle/>
          <a:p>
            <a:r>
              <a:rPr lang="sv-SE" sz="2000" dirty="0" err="1">
                <a:solidFill>
                  <a:srgbClr val="74B2DD"/>
                </a:solidFill>
                <a:latin typeface="Arial" pitchFamily="34" charset="0"/>
                <a:cs typeface="Arial" pitchFamily="34" charset="0"/>
              </a:rPr>
              <a:t>Värden över 1.6 innebär tecken på hög stressnivå. Långvarig stress utan tillräcklig återhämtning kan leda till utbrändhet eller utmattningssyndrom. Det finns bra belägg för att en utbränningsprocess kan stoppas upp. Man kan ha hjälp av olika metoder, t ex kollegiala samtalsgrupper.</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ont i huvudet?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Andel med symptom på utbrändhet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fontScale="95000"/>
          </a:bodyPr>
          <a:lstStyle/>
          <a:p>
            <a:r>
              <a:rPr lang="sv-SE" sz="2000" dirty="0" err="1">
                <a:solidFill>
                  <a:srgbClr val="74B2DD"/>
                </a:solidFill>
                <a:latin typeface="Arial" pitchFamily="34" charset="0"/>
                <a:cs typeface="Arial" pitchFamily="34" charset="0"/>
              </a:rPr>
              <a:t>Kombinationen lågt engagemang (&lt;1.4) och hög grad av utmattning (&gt;1.6) innebär hög risk för utbrändhet.</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Medelvärde engagemang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fontScale="95000"/>
          </a:bodyPr>
          <a:lstStyle/>
          <a:p>
            <a:r>
              <a:rPr lang="sv-SE" sz="2000" dirty="0" err="1">
                <a:solidFill>
                  <a:srgbClr val="74B2DD"/>
                </a:solidFill>
                <a:latin typeface="Arial" pitchFamily="34" charset="0"/>
                <a:cs typeface="Arial" pitchFamily="34" charset="0"/>
              </a:rPr>
              <a:t>Höga värden är ett uttryck för att man trivs med sitt arbete, vilket i sin tur anses ha ett samband med kvalitet och produktivitet.</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Andel med ökad risk för långtidssjukfrånvaro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fontScale="95000"/>
          </a:bodyPr>
          <a:lstStyle/>
          <a:p>
            <a:r>
              <a:rPr lang="sv-SE" sz="2000" dirty="0" err="1">
                <a:solidFill>
                  <a:srgbClr val="74B2DD"/>
                </a:solidFill>
                <a:latin typeface="Arial" pitchFamily="34" charset="0"/>
                <a:cs typeface="Arial" pitchFamily="34" charset="0"/>
              </a:rPr>
              <a:t>Andel med ett utmattningsvärde över 1.6 i kombination med ett indexvärde på prestationsbaserad självkänsla över 3.25.</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39552" y="1988840"/>
            <a:ext cx="7710028" cy="1025812"/>
          </a:xfrm>
        </p:spPr>
        <p:txBody>
          <a:bodyPr>
            <a:normAutofit/>
          </a:bodyPr>
          <a:lstStyle/>
          <a:p>
            <a:pPr marL="0" indent="0">
              <a:buNone/>
            </a:pPr>
            <a:r>
              <a:rPr lang="sv-SE" sz="2000" dirty="0">
                <a:latin typeface="Arial" charset="0"/>
                <a:ea typeface="Arial" charset="0"/>
                <a:cs typeface="Arial" charset="0"/>
              </a:rPr>
              <a:t>Vilket eller vilka fokusområden upplever ni är extra viktiga för er? </a:t>
            </a:r>
          </a:p>
          <a:p>
            <a:endParaRPr lang="sv-SE" sz="2000" dirty="0">
              <a:latin typeface="Arial" charset="0"/>
              <a:ea typeface="Arial" charset="0"/>
              <a:cs typeface="Arial" charset="0"/>
            </a:endParaRPr>
          </a:p>
        </p:txBody>
      </p:sp>
      <p:sp>
        <p:nvSpPr>
          <p:cNvPr id="7" name="Content Placeholder 2"/>
          <p:cNvSpPr txBox="1">
            <a:spLocks/>
          </p:cNvSpPr>
          <p:nvPr/>
        </p:nvSpPr>
        <p:spPr>
          <a:xfrm>
            <a:off x="539552" y="2705458"/>
            <a:ext cx="5554960" cy="2472680"/>
          </a:xfrm>
          <a:prstGeom prst="rect">
            <a:avLst/>
          </a:prstGeom>
        </p:spPr>
        <p:txBody>
          <a:bodyPr vert="horz" lIns="91440" tIns="45720" rIns="91440" bIns="45720" rtlCol="0">
            <a:normAutofit/>
          </a:bodyPr>
          <a:lstStyle>
            <a:lvl1pPr marL="342892" indent="-342892" algn="l" defTabSz="914378"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1600" kern="1200" baseline="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1400" kern="1200" baseline="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1200" kern="1200" baseline="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1000" kern="1200" baseline="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74638" lvl="1" indent="-274638">
              <a:spcBef>
                <a:spcPts val="200"/>
              </a:spcBef>
              <a:spcAft>
                <a:spcPts val="200"/>
              </a:spcAft>
              <a:buFont typeface="Wingdings" panose="05000000000000000000" pitchFamily="2" charset="2"/>
              <a:buChar char="§"/>
            </a:pPr>
            <a:r>
              <a:rPr lang="sv-SE" altLang="sv-SE" sz="2000" dirty="0">
                <a:latin typeface="Arial" charset="0"/>
                <a:ea typeface="Arial" charset="0"/>
                <a:cs typeface="Arial" charset="0"/>
              </a:rPr>
              <a:t>Hälsa </a:t>
            </a:r>
          </a:p>
          <a:p>
            <a:pPr marL="274638" lvl="1" indent="-274638">
              <a:spcBef>
                <a:spcPts val="200"/>
              </a:spcBef>
              <a:spcAft>
                <a:spcPts val="200"/>
              </a:spcAft>
              <a:buFont typeface="Wingdings" panose="05000000000000000000" pitchFamily="2" charset="2"/>
              <a:buChar char="§"/>
            </a:pPr>
            <a:r>
              <a:rPr lang="sv-SE" altLang="sv-SE" sz="2000" dirty="0">
                <a:latin typeface="Arial" charset="0"/>
                <a:ea typeface="Arial" charset="0"/>
                <a:cs typeface="Arial" charset="0"/>
              </a:rPr>
              <a:t>Sömn, återhämtning och ork</a:t>
            </a:r>
          </a:p>
          <a:p>
            <a:pPr marL="274638" lvl="1" indent="-274638">
              <a:spcBef>
                <a:spcPts val="200"/>
              </a:spcBef>
              <a:spcAft>
                <a:spcPts val="200"/>
              </a:spcAft>
              <a:buFont typeface="Wingdings" panose="05000000000000000000" pitchFamily="2" charset="2"/>
              <a:buChar char="§"/>
            </a:pPr>
            <a:r>
              <a:rPr lang="sv-SE" altLang="sv-SE" sz="2000" dirty="0">
                <a:latin typeface="Arial" charset="0"/>
                <a:ea typeface="Arial" charset="0"/>
                <a:cs typeface="Arial" charset="0"/>
              </a:rPr>
              <a:t>Stress</a:t>
            </a:r>
          </a:p>
          <a:p>
            <a:pPr marL="274638" lvl="1" indent="-274638">
              <a:spcBef>
                <a:spcPts val="200"/>
              </a:spcBef>
              <a:spcAft>
                <a:spcPts val="200"/>
              </a:spcAft>
              <a:buFont typeface="Wingdings" panose="05000000000000000000" pitchFamily="2" charset="2"/>
              <a:buChar char="§"/>
            </a:pPr>
            <a:r>
              <a:rPr lang="sv-SE" altLang="sv-SE" sz="2000" dirty="0">
                <a:latin typeface="Arial" charset="0"/>
                <a:ea typeface="Arial" charset="0"/>
                <a:cs typeface="Arial" charset="0"/>
              </a:rPr>
              <a:t>Arbetsbelastning och arbetsförmåga</a:t>
            </a:r>
          </a:p>
          <a:p>
            <a:pPr marL="274638" lvl="1" indent="-274638">
              <a:spcBef>
                <a:spcPts val="200"/>
              </a:spcBef>
              <a:spcAft>
                <a:spcPts val="200"/>
              </a:spcAft>
              <a:buFont typeface="Wingdings" panose="05000000000000000000" pitchFamily="2" charset="2"/>
              <a:buChar char="§"/>
            </a:pPr>
            <a:r>
              <a:rPr lang="sv-SE" altLang="sv-SE" sz="2000" dirty="0">
                <a:latin typeface="Arial" charset="0"/>
                <a:ea typeface="Arial" charset="0"/>
                <a:cs typeface="Arial" charset="0"/>
              </a:rPr>
              <a:t>Smärta</a:t>
            </a:r>
          </a:p>
          <a:p>
            <a:endParaRPr lang="sv-SE" sz="3200" dirty="0">
              <a:latin typeface="Arial" charset="0"/>
              <a:ea typeface="Arial" charset="0"/>
              <a:cs typeface="Arial" charset="0"/>
            </a:endParaRPr>
          </a:p>
        </p:txBody>
      </p:sp>
      <p:sp>
        <p:nvSpPr>
          <p:cNvPr id="6" name="Platshållare för text 1"/>
          <p:cNvSpPr txBox="1">
            <a:spLocks/>
          </p:cNvSpPr>
          <p:nvPr/>
        </p:nvSpPr>
        <p:spPr>
          <a:xfrm>
            <a:off x="496842" y="1196752"/>
            <a:ext cx="7819574" cy="99466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rPr>
              <a:t>Reflektioner</a:t>
            </a:r>
          </a:p>
        </p:txBody>
      </p:sp>
    </p:spTree>
    <p:extLst>
      <p:ext uri="{BB962C8B-B14F-4D97-AF65-F5344CB8AC3E}">
        <p14:creationId xmlns:p14="http://schemas.microsoft.com/office/powerpoint/2010/main" val="1182085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latshållare för text 1"/>
          <p:cNvSpPr txBox="1">
            <a:spLocks/>
          </p:cNvSpPr>
          <p:nvPr/>
        </p:nvSpPr>
        <p:spPr>
          <a:xfrm>
            <a:off x="496842" y="1196752"/>
            <a:ext cx="7819574" cy="99466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dirty="0">
                <a:solidFill>
                  <a:srgbClr val="74B2DD"/>
                </a:solidFill>
              </a:rPr>
              <a:t>Insatser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05817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Rak pilkoppling 5"/>
          <p:cNvCxnSpPr/>
          <p:nvPr/>
        </p:nvCxnSpPr>
        <p:spPr>
          <a:xfrm>
            <a:off x="179512" y="4005064"/>
            <a:ext cx="878497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Rak koppling 9"/>
          <p:cNvCxnSpPr/>
          <p:nvPr/>
        </p:nvCxnSpPr>
        <p:spPr>
          <a:xfrm>
            <a:off x="4572000" y="3789040"/>
            <a:ext cx="0" cy="4320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ruta 10"/>
          <p:cNvSpPr txBox="1"/>
          <p:nvPr/>
        </p:nvSpPr>
        <p:spPr>
          <a:xfrm>
            <a:off x="0" y="2492896"/>
            <a:ext cx="1343122" cy="1200329"/>
          </a:xfrm>
          <a:prstGeom prst="rect">
            <a:avLst/>
          </a:prstGeom>
          <a:noFill/>
        </p:spPr>
        <p:txBody>
          <a:bodyPr wrap="square" rtlCol="0">
            <a:spAutoFit/>
          </a:bodyPr>
          <a:lstStyle/>
          <a:p>
            <a:r>
              <a:rPr lang="sv-SE" sz="1200" dirty="0">
                <a:latin typeface="Arial" charset="0"/>
                <a:ea typeface="Arial" charset="0"/>
                <a:cs typeface="Arial" charset="0"/>
              </a:rPr>
              <a:t>Leverans av återhämtnings-fåtölj, uppstartsmöte,</a:t>
            </a:r>
          </a:p>
          <a:p>
            <a:r>
              <a:rPr lang="sv-SE" sz="1200" dirty="0">
                <a:latin typeface="Arial" charset="0"/>
                <a:ea typeface="Arial" charset="0"/>
                <a:cs typeface="Arial" charset="0"/>
              </a:rPr>
              <a:t>pärm och aktivitetsplan</a:t>
            </a:r>
          </a:p>
        </p:txBody>
      </p:sp>
      <p:cxnSp>
        <p:nvCxnSpPr>
          <p:cNvPr id="12" name="Rak koppling 11"/>
          <p:cNvCxnSpPr/>
          <p:nvPr/>
        </p:nvCxnSpPr>
        <p:spPr>
          <a:xfrm>
            <a:off x="192575" y="3789040"/>
            <a:ext cx="0" cy="43204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Rak koppling 12"/>
          <p:cNvCxnSpPr/>
          <p:nvPr/>
        </p:nvCxnSpPr>
        <p:spPr>
          <a:xfrm>
            <a:off x="6804248" y="3789040"/>
            <a:ext cx="0" cy="4320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ruta 13"/>
          <p:cNvSpPr txBox="1"/>
          <p:nvPr/>
        </p:nvSpPr>
        <p:spPr>
          <a:xfrm>
            <a:off x="408599" y="4293096"/>
            <a:ext cx="1211073" cy="830997"/>
          </a:xfrm>
          <a:prstGeom prst="rect">
            <a:avLst/>
          </a:prstGeom>
          <a:noFill/>
        </p:spPr>
        <p:txBody>
          <a:bodyPr wrap="square" rtlCol="0">
            <a:spAutoFit/>
          </a:bodyPr>
          <a:lstStyle/>
          <a:p>
            <a:r>
              <a:rPr lang="sv-SE" sz="1200" dirty="0">
                <a:latin typeface="Arial" charset="0"/>
                <a:ea typeface="Arial" charset="0"/>
                <a:cs typeface="Arial" charset="0"/>
              </a:rPr>
              <a:t>Inspirations-föreläsning, inom 2-4 veckor</a:t>
            </a:r>
          </a:p>
        </p:txBody>
      </p:sp>
      <p:cxnSp>
        <p:nvCxnSpPr>
          <p:cNvPr id="15" name="Rak koppling 14"/>
          <p:cNvCxnSpPr/>
          <p:nvPr/>
        </p:nvCxnSpPr>
        <p:spPr>
          <a:xfrm>
            <a:off x="2339752" y="3789040"/>
            <a:ext cx="0" cy="4320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ruta 16"/>
          <p:cNvSpPr txBox="1"/>
          <p:nvPr/>
        </p:nvSpPr>
        <p:spPr>
          <a:xfrm>
            <a:off x="1734215" y="4293096"/>
            <a:ext cx="1211073" cy="646331"/>
          </a:xfrm>
          <a:prstGeom prst="rect">
            <a:avLst/>
          </a:prstGeom>
          <a:noFill/>
        </p:spPr>
        <p:txBody>
          <a:bodyPr wrap="square" rtlCol="0">
            <a:spAutoFit/>
          </a:bodyPr>
          <a:lstStyle/>
          <a:p>
            <a:r>
              <a:rPr lang="sv-SE" sz="1200" dirty="0">
                <a:latin typeface="Arial" charset="0"/>
                <a:ea typeface="Arial" charset="0"/>
                <a:cs typeface="Arial" charset="0"/>
              </a:rPr>
              <a:t>Hälsoanalys, inom 4-12 veckor</a:t>
            </a:r>
          </a:p>
        </p:txBody>
      </p:sp>
      <p:sp>
        <p:nvSpPr>
          <p:cNvPr id="18" name="textruta 17"/>
          <p:cNvSpPr txBox="1"/>
          <p:nvPr/>
        </p:nvSpPr>
        <p:spPr>
          <a:xfrm>
            <a:off x="3419872" y="4293096"/>
            <a:ext cx="3240360" cy="1200329"/>
          </a:xfrm>
          <a:prstGeom prst="rect">
            <a:avLst/>
          </a:prstGeom>
          <a:noFill/>
        </p:spPr>
        <p:txBody>
          <a:bodyPr wrap="square" rtlCol="0">
            <a:spAutoFit/>
          </a:bodyPr>
          <a:lstStyle/>
          <a:p>
            <a:r>
              <a:rPr lang="sv-SE" sz="1200" dirty="0">
                <a:latin typeface="Arial" charset="0"/>
                <a:ea typeface="Arial" charset="0"/>
                <a:cs typeface="Arial" charset="0"/>
              </a:rPr>
              <a:t>Aktiviteter</a:t>
            </a:r>
          </a:p>
          <a:p>
            <a:pPr marL="171450" indent="-171450">
              <a:buFont typeface="Arial" panose="020B0604020202020204" pitchFamily="34" charset="0"/>
              <a:buChar char="•"/>
            </a:pPr>
            <a:r>
              <a:rPr lang="sv-SE" sz="1200" dirty="0">
                <a:latin typeface="Arial" charset="0"/>
                <a:ea typeface="Arial" charset="0"/>
                <a:cs typeface="Arial" charset="0"/>
              </a:rPr>
              <a:t>Inspirationsföreläsningar</a:t>
            </a:r>
          </a:p>
          <a:p>
            <a:pPr marL="171450" indent="-171450">
              <a:buFont typeface="Arial" panose="020B0604020202020204" pitchFamily="34" charset="0"/>
              <a:buChar char="•"/>
            </a:pPr>
            <a:r>
              <a:rPr lang="sv-SE" sz="1200" dirty="0">
                <a:latin typeface="Arial" charset="0"/>
                <a:ea typeface="Arial" charset="0"/>
                <a:cs typeface="Arial" charset="0"/>
              </a:rPr>
              <a:t>Hälsoinspiratörsutbildning</a:t>
            </a:r>
          </a:p>
          <a:p>
            <a:pPr marL="171450" indent="-171450">
              <a:buFont typeface="Arial" panose="020B0604020202020204" pitchFamily="34" charset="0"/>
              <a:buChar char="•"/>
            </a:pPr>
            <a:r>
              <a:rPr lang="sv-SE" sz="1200" dirty="0">
                <a:latin typeface="Arial" charset="0"/>
                <a:ea typeface="Arial" charset="0"/>
                <a:cs typeface="Arial" charset="0"/>
              </a:rPr>
              <a:t>Hälsofrämjande medarbetarskap</a:t>
            </a:r>
          </a:p>
          <a:p>
            <a:pPr marL="171450" indent="-171450">
              <a:buFont typeface="Arial" panose="020B0604020202020204" pitchFamily="34" charset="0"/>
              <a:buChar char="•"/>
            </a:pPr>
            <a:r>
              <a:rPr lang="sv-SE" sz="1200" dirty="0">
                <a:latin typeface="Arial" charset="0"/>
                <a:ea typeface="Arial" charset="0"/>
                <a:cs typeface="Arial" charset="0"/>
              </a:rPr>
              <a:t>Hälsofrämjande ledarskap</a:t>
            </a:r>
          </a:p>
          <a:p>
            <a:pPr marL="171450" indent="-171450">
              <a:buFont typeface="Arial" panose="020B0604020202020204" pitchFamily="34" charset="0"/>
              <a:buChar char="•"/>
            </a:pPr>
            <a:endParaRPr lang="sv-SE" sz="1200" dirty="0">
              <a:latin typeface="Arial" charset="0"/>
              <a:ea typeface="Arial" charset="0"/>
              <a:cs typeface="Arial" charset="0"/>
            </a:endParaRPr>
          </a:p>
        </p:txBody>
      </p:sp>
      <p:sp>
        <p:nvSpPr>
          <p:cNvPr id="19" name="textruta 18"/>
          <p:cNvSpPr txBox="1"/>
          <p:nvPr/>
        </p:nvSpPr>
        <p:spPr>
          <a:xfrm>
            <a:off x="2292774" y="3070702"/>
            <a:ext cx="1343122" cy="461665"/>
          </a:xfrm>
          <a:prstGeom prst="rect">
            <a:avLst/>
          </a:prstGeom>
          <a:noFill/>
        </p:spPr>
        <p:txBody>
          <a:bodyPr wrap="square" rtlCol="0">
            <a:spAutoFit/>
          </a:bodyPr>
          <a:lstStyle/>
          <a:p>
            <a:r>
              <a:rPr lang="sv-SE" sz="1200" dirty="0">
                <a:latin typeface="Arial" charset="0"/>
                <a:ea typeface="Arial" charset="0"/>
                <a:cs typeface="Arial" charset="0"/>
              </a:rPr>
              <a:t>Öppna föreläsningar</a:t>
            </a:r>
          </a:p>
        </p:txBody>
      </p:sp>
      <p:sp>
        <p:nvSpPr>
          <p:cNvPr id="20" name="textruta 19"/>
          <p:cNvSpPr txBox="1"/>
          <p:nvPr/>
        </p:nvSpPr>
        <p:spPr>
          <a:xfrm>
            <a:off x="5677150" y="3070702"/>
            <a:ext cx="1343122" cy="461665"/>
          </a:xfrm>
          <a:prstGeom prst="rect">
            <a:avLst/>
          </a:prstGeom>
          <a:noFill/>
        </p:spPr>
        <p:txBody>
          <a:bodyPr wrap="square" rtlCol="0">
            <a:spAutoFit/>
          </a:bodyPr>
          <a:lstStyle/>
          <a:p>
            <a:r>
              <a:rPr lang="sv-SE" sz="1200" dirty="0">
                <a:latin typeface="Arial" charset="0"/>
                <a:ea typeface="Arial" charset="0"/>
                <a:cs typeface="Arial" charset="0"/>
              </a:rPr>
              <a:t>Öppna föreläsningar</a:t>
            </a:r>
          </a:p>
        </p:txBody>
      </p:sp>
      <p:sp>
        <p:nvSpPr>
          <p:cNvPr id="21" name="textruta 20"/>
          <p:cNvSpPr txBox="1"/>
          <p:nvPr/>
        </p:nvSpPr>
        <p:spPr>
          <a:xfrm>
            <a:off x="7134816" y="4293096"/>
            <a:ext cx="1211073" cy="830997"/>
          </a:xfrm>
          <a:prstGeom prst="rect">
            <a:avLst/>
          </a:prstGeom>
          <a:noFill/>
        </p:spPr>
        <p:txBody>
          <a:bodyPr wrap="square" rtlCol="0">
            <a:spAutoFit/>
          </a:bodyPr>
          <a:lstStyle/>
          <a:p>
            <a:r>
              <a:rPr lang="sv-SE" sz="1200" dirty="0">
                <a:latin typeface="Arial" charset="0"/>
                <a:ea typeface="Arial" charset="0"/>
                <a:cs typeface="Arial" charset="0"/>
              </a:rPr>
              <a:t>Uppföljning Hälsoanalys, 12 mån efter HA 1</a:t>
            </a:r>
          </a:p>
        </p:txBody>
      </p:sp>
      <p:sp>
        <p:nvSpPr>
          <p:cNvPr id="16" name="Platshållare för text 1"/>
          <p:cNvSpPr txBox="1">
            <a:spLocks/>
          </p:cNvSpPr>
          <p:nvPr/>
        </p:nvSpPr>
        <p:spPr>
          <a:xfrm>
            <a:off x="496842" y="1196752"/>
            <a:ext cx="7819574" cy="99466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a:ln>
                  <a:noFill/>
                </a:ln>
                <a:solidFill>
                  <a:srgbClr val="74B2DD"/>
                </a:solidFill>
                <a:effectLst/>
                <a:uLnTx/>
                <a:uFillTx/>
                <a:latin typeface="Arial" charset="0"/>
                <a:ea typeface="Arial" charset="0"/>
                <a:cs typeface="Arial" charset="0"/>
              </a:rPr>
              <a:t>Aktivitetsplan – </a:t>
            </a:r>
            <a:r>
              <a:rPr kumimoji="0" lang="sv-SE" sz="3000" b="1" i="0" u="none" strike="noStrike" kern="1200" cap="none" spc="0" normalizeH="0" baseline="0" noProof="0" dirty="0" err="1">
                <a:ln>
                  <a:noFill/>
                </a:ln>
                <a:solidFill>
                  <a:srgbClr val="74B2DD"/>
                </a:solidFill>
                <a:effectLst/>
                <a:uLnTx/>
                <a:uFillTx/>
                <a:latin typeface="Arial" charset="0"/>
                <a:ea typeface="Arial" charset="0"/>
                <a:cs typeface="Arial" charset="0"/>
              </a:rPr>
              <a:t>PromasMetoden</a:t>
            </a:r>
            <a:r>
              <a:rPr lang="sv-SE" dirty="0">
                <a:solidFill>
                  <a:srgbClr val="74B2DD"/>
                </a:solidFill>
                <a:latin typeface="Arial" charset="0"/>
                <a:ea typeface="Arial" charset="0"/>
                <a:cs typeface="Arial" charset="0"/>
              </a:rPr>
              <a:t>®</a:t>
            </a:r>
            <a:endParaRPr kumimoji="0" lang="sv-SE" sz="3000" b="1" i="0" u="none" strike="noStrike" kern="1200" cap="none" spc="0" normalizeH="0" baseline="0" noProof="0" dirty="0">
              <a:ln>
                <a:noFill/>
              </a:ln>
              <a:solidFill>
                <a:srgbClr val="74B2DD"/>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014433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18" grpId="0"/>
      <p:bldP spid="19" grpId="0"/>
      <p:bldP spid="20" grpId="0"/>
      <p:bldP spid="2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626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huvudvärken?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huvudvärken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 huvudvärk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 huvudvärk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 huvudvärk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värk/besvär i nacken?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värken/besvären i nacken?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a:xfrm>
            <a:off x="467544" y="1268760"/>
            <a:ext cx="8229600" cy="457200"/>
          </a:xfrm>
          <a:prstGeom prst="rect">
            <a:avLst/>
          </a:prstGeom>
        </p:spPr>
        <p:txBody>
          <a:bodyPr lIns="91440" rIns="91440" bIns="45720" anchor="ctr"/>
          <a:lstStyle>
            <a:lvl1pPr algn="l" defTabSz="914378" rtl="0" eaLnBrk="1" latinLnBrk="0" hangingPunct="1">
              <a:spcBef>
                <a:spcPct val="0"/>
              </a:spcBef>
              <a:buNone/>
              <a:defRPr sz="1800" b="1" i="0" kern="1200">
                <a:solidFill>
                  <a:schemeClr val="tx1"/>
                </a:solidFill>
                <a:latin typeface="Clan OT News" charset="0"/>
                <a:ea typeface="Clan OT News" charset="0"/>
                <a:cs typeface="Clan OT News" charset="0"/>
              </a:defRPr>
            </a:lvl1pPr>
          </a:lstStyle>
          <a:p>
            <a:r>
              <a:rPr lang="sv-SE" altLang="sv-SE" sz="3000" dirty="0" err="1">
                <a:solidFill>
                  <a:srgbClr val="74B2DD"/>
                </a:solidFill>
                <a:latin typeface="Arial" pitchFamily="34" charset="0"/>
                <a:ea typeface="+mn-ea"/>
                <a:cs typeface="Arial" pitchFamily="34" charset="0"/>
              </a:rPr>
              <a:t>VGR IT, aug 2016</a:t>
            </a:r>
            <a:endParaRPr lang="sv-SE" altLang="sv-SE" sz="3000" dirty="0">
              <a:solidFill>
                <a:srgbClr val="74B2DD"/>
              </a:solidFill>
              <a:latin typeface="Arial" pitchFamily="34" charset="0"/>
              <a:ea typeface="+mn-ea"/>
              <a:cs typeface="Arial" pitchFamily="34" charset="0"/>
            </a:endParaRPr>
          </a:p>
        </p:txBody>
      </p:sp>
      <p:sp>
        <p:nvSpPr>
          <p:cNvPr id="6" name="Rectangle 3"/>
          <p:cNvSpPr txBox="1">
            <a:spLocks noChangeArrowheads="1"/>
          </p:cNvSpPr>
          <p:nvPr/>
        </p:nvSpPr>
        <p:spPr>
          <a:xfrm>
            <a:off x="611188" y="2396480"/>
            <a:ext cx="6558880" cy="2256656"/>
          </a:xfrm>
          <a:prstGeom prst="rect">
            <a:avLst/>
          </a:prstGeom>
        </p:spPr>
        <p:txBody>
          <a:bodyPr vert="horz" lIns="0" tIns="0" rIns="0" bIns="0" rtlCol="0">
            <a:noAutofit/>
          </a:bodyPr>
          <a:lstStyle>
            <a:lvl1pPr marL="342900" indent="-342900" algn="l" defTabSz="914400" rtl="0" eaLnBrk="1" latinLnBrk="0" hangingPunct="1">
              <a:spcBef>
                <a:spcPct val="20000"/>
              </a:spcBef>
              <a:buClr>
                <a:srgbClr val="6390C6"/>
              </a:buClr>
              <a:buFont typeface="Arial" pitchFamily="34" charset="0"/>
              <a:buChar char="•"/>
              <a:defRPr sz="1800" kern="1200">
                <a:solidFill>
                  <a:srgbClr val="282A32"/>
                </a:solidFill>
                <a:latin typeface="Arial" pitchFamily="34" charset="0"/>
                <a:ea typeface="+mn-ea"/>
                <a:cs typeface="Arial" pitchFamily="34" charset="0"/>
              </a:defRPr>
            </a:lvl1pPr>
            <a:lvl2pPr marL="742950" indent="-285750" algn="l" defTabSz="914400" rtl="0" eaLnBrk="1" latinLnBrk="0" hangingPunct="1">
              <a:spcBef>
                <a:spcPct val="20000"/>
              </a:spcBef>
              <a:buClr>
                <a:srgbClr val="6390C6"/>
              </a:buClr>
              <a:buFont typeface="Arial" pitchFamily="34" charset="0"/>
              <a:buChar char="–"/>
              <a:defRPr sz="1800" kern="1200">
                <a:solidFill>
                  <a:srgbClr val="282A32"/>
                </a:solidFill>
                <a:latin typeface="Arial" pitchFamily="34" charset="0"/>
                <a:ea typeface="+mn-ea"/>
                <a:cs typeface="Arial" pitchFamily="34" charset="0"/>
              </a:defRPr>
            </a:lvl2pPr>
            <a:lvl3pPr marL="1143000" indent="-228600" algn="l" defTabSz="914400" rtl="0" eaLnBrk="1" latinLnBrk="0" hangingPunct="1">
              <a:spcBef>
                <a:spcPct val="20000"/>
              </a:spcBef>
              <a:buClr>
                <a:srgbClr val="6390C6"/>
              </a:buClr>
              <a:buFont typeface="Arial" pitchFamily="34" charset="0"/>
              <a:buChar char="•"/>
              <a:defRPr sz="1800" kern="1200">
                <a:solidFill>
                  <a:srgbClr val="282A32"/>
                </a:solidFill>
                <a:latin typeface="Arial" pitchFamily="34" charset="0"/>
                <a:ea typeface="+mn-ea"/>
                <a:cs typeface="Arial" pitchFamily="34" charset="0"/>
              </a:defRPr>
            </a:lvl3pPr>
            <a:lvl4pPr marL="1600200" indent="-228600" algn="l" defTabSz="914400" rtl="0" eaLnBrk="1" latinLnBrk="0" hangingPunct="1">
              <a:spcBef>
                <a:spcPct val="20000"/>
              </a:spcBef>
              <a:buClr>
                <a:srgbClr val="6390C6"/>
              </a:buClr>
              <a:buFont typeface="Arial" pitchFamily="34" charset="0"/>
              <a:buChar char="–"/>
              <a:defRPr sz="1800" kern="1200">
                <a:solidFill>
                  <a:srgbClr val="282A32"/>
                </a:solidFill>
                <a:latin typeface="Arial" pitchFamily="34" charset="0"/>
                <a:ea typeface="+mn-ea"/>
                <a:cs typeface="Arial" pitchFamily="34" charset="0"/>
              </a:defRPr>
            </a:lvl4pPr>
            <a:lvl5pPr marL="2057400" indent="-228600" algn="l" defTabSz="914400" rtl="0" eaLnBrk="1" latinLnBrk="0" hangingPunct="1">
              <a:spcBef>
                <a:spcPct val="20000"/>
              </a:spcBef>
              <a:buClr>
                <a:srgbClr val="6390C6"/>
              </a:buClr>
              <a:buFont typeface="Arial" pitchFamily="34" charset="0"/>
              <a:buChar char="»"/>
              <a:defRPr sz="1800" kern="1200">
                <a:solidFill>
                  <a:srgbClr val="282A3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sv-SE" dirty="0"/>
              <a:t>Promas hälsoanalys är en del av arbetet med hälsa. Syftet med undersökningen är att kartlägga hur medarbetare mår just nu och ta fram reflektionsområden som är viktiga för organisationen. Det ger er också möjlighet att skapa aktiviteter och att följa upp hälsoarbetet.</a:t>
            </a:r>
          </a:p>
          <a:p>
            <a:pPr marL="0" indent="0">
              <a:buNone/>
            </a:pPr>
            <a:endParaRPr lang="sv-SE" sz="800" dirty="0"/>
          </a:p>
          <a:p>
            <a:pPr marL="0" indent="0">
              <a:buNone/>
            </a:pPr>
            <a:endParaRPr lang="sv-SE" sz="800" dirty="0"/>
          </a:p>
          <a:p>
            <a:pPr marL="360000">
              <a:spcBef>
                <a:spcPts val="600"/>
              </a:spcBef>
              <a:spcAft>
                <a:spcPts val="600"/>
              </a:spcAft>
            </a:pPr>
            <a:endParaRPr lang="sv-SE" altLang="sv-SE" dirty="0">
              <a:latin typeface="Arial" charset="0"/>
              <a:ea typeface="ＭＳ Ｐゴシック" charset="-128"/>
              <a:cs typeface="Arial" charset="0"/>
            </a:endParaRPr>
          </a:p>
          <a:p>
            <a:pPr marL="360000">
              <a:spcBef>
                <a:spcPts val="600"/>
              </a:spcBef>
              <a:spcAft>
                <a:spcPts val="600"/>
              </a:spcAft>
            </a:pPr>
            <a:endParaRPr lang="sv-SE" altLang="sv-SE" dirty="0">
              <a:latin typeface="Arial" charset="0"/>
              <a:ea typeface="ＭＳ Ｐゴシック" charset="-128"/>
              <a:cs typeface="Arial" charset="0"/>
            </a:endParaRPr>
          </a:p>
          <a:p>
            <a:pPr marL="360000">
              <a:spcBef>
                <a:spcPts val="600"/>
              </a:spcBef>
              <a:spcAft>
                <a:spcPts val="600"/>
              </a:spcAft>
            </a:pPr>
            <a:endParaRPr lang="sv-SE" altLang="sv-SE" dirty="0">
              <a:latin typeface="Arial" charset="0"/>
              <a:ea typeface="ＭＳ Ｐゴシック" charset="-128"/>
              <a:cs typeface="Arial" charset="0"/>
            </a:endParaRPr>
          </a:p>
          <a:p>
            <a:pPr marL="360000" lvl="1">
              <a:spcBef>
                <a:spcPts val="600"/>
              </a:spcBef>
              <a:spcAft>
                <a:spcPts val="600"/>
              </a:spcAft>
              <a:buFontTx/>
              <a:buNone/>
            </a:pPr>
            <a:endParaRPr lang="sv-SE" altLang="sv-SE" sz="2400" dirty="0">
              <a:latin typeface="Arial" charset="0"/>
              <a:ea typeface="ＭＳ Ｐゴシック" charset="-128"/>
              <a:cs typeface="Arial" charset="0"/>
            </a:endParaRPr>
          </a:p>
        </p:txBody>
      </p:sp>
      <p:sp>
        <p:nvSpPr>
          <p:cNvPr id="4" name="Subtitle 2"/>
          <p:cNvSpPr txBox="1">
            <a:spLocks/>
          </p:cNvSpPr>
          <p:nvPr/>
        </p:nvSpPr>
        <p:spPr>
          <a:xfrm>
            <a:off x="467544" y="1773386"/>
            <a:ext cx="8229600" cy="2879750"/>
          </a:xfrm>
          <a:prstGeom prst="rect">
            <a:avLst/>
          </a:prstGeom>
        </p:spPr>
        <p:txBody>
          <a:bodyPr vert="horz" lIns="91440" tIns="45720" rIns="91440" bIns="45720" rtlCol="0" anchor="t">
            <a:normAutofit/>
          </a:bodyPr>
          <a:lstStyle>
            <a:lvl1pPr marL="342892" indent="-342892" algn="l" defTabSz="914378"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1pPr>
            <a:lvl2pPr marL="742931" indent="-285743" algn="l" defTabSz="914378" rtl="0" eaLnBrk="1" latinLnBrk="0" hangingPunct="1">
              <a:spcBef>
                <a:spcPct val="20000"/>
              </a:spcBef>
              <a:buFont typeface="Arial" panose="020B0604020202020204" pitchFamily="34" charset="0"/>
              <a:buChar char="–"/>
              <a:defRPr sz="1600" kern="1200" baseline="0">
                <a:solidFill>
                  <a:schemeClr val="tx1"/>
                </a:solidFill>
                <a:latin typeface="+mn-lt"/>
                <a:ea typeface="+mn-ea"/>
                <a:cs typeface="+mn-cs"/>
              </a:defRPr>
            </a:lvl2pPr>
            <a:lvl3pPr marL="1142972" indent="-228594" algn="l" defTabSz="914378" rtl="0" eaLnBrk="1" latinLnBrk="0" hangingPunct="1">
              <a:spcBef>
                <a:spcPct val="20000"/>
              </a:spcBef>
              <a:buFont typeface="Arial" panose="020B0604020202020204" pitchFamily="34" charset="0"/>
              <a:buChar char="•"/>
              <a:defRPr sz="1400" kern="1200" baseline="0">
                <a:solidFill>
                  <a:schemeClr val="tx1"/>
                </a:solidFill>
                <a:latin typeface="+mn-lt"/>
                <a:ea typeface="+mn-ea"/>
                <a:cs typeface="+mn-cs"/>
              </a:defRPr>
            </a:lvl3pPr>
            <a:lvl4pPr marL="1600160" indent="-228594" algn="l" defTabSz="914378" rtl="0" eaLnBrk="1" latinLnBrk="0" hangingPunct="1">
              <a:spcBef>
                <a:spcPct val="20000"/>
              </a:spcBef>
              <a:buFont typeface="Arial" panose="020B0604020202020204" pitchFamily="34" charset="0"/>
              <a:buChar char="–"/>
              <a:defRPr sz="1200" kern="1200" baseline="0">
                <a:solidFill>
                  <a:schemeClr val="tx1"/>
                </a:solidFill>
                <a:latin typeface="+mn-lt"/>
                <a:ea typeface="+mn-ea"/>
                <a:cs typeface="+mn-cs"/>
              </a:defRPr>
            </a:lvl4pPr>
            <a:lvl5pPr marL="2057348" indent="-228594" algn="l" defTabSz="914378" rtl="0" eaLnBrk="1" latinLnBrk="0" hangingPunct="1">
              <a:spcBef>
                <a:spcPct val="20000"/>
              </a:spcBef>
              <a:buFont typeface="Arial" panose="020B0604020202020204" pitchFamily="34" charset="0"/>
              <a:buChar char="»"/>
              <a:defRPr sz="1000" kern="1200" baseline="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sv-SE" sz="2100" dirty="0" err="1">
                <a:solidFill>
                  <a:srgbClr val="74B2DD"/>
                </a:solidFill>
                <a:latin typeface="Arial" pitchFamily="34" charset="0"/>
                <a:cs typeface="Arial" pitchFamily="34" charset="0"/>
              </a:rPr>
              <a:t>VGR IT</a:t>
            </a:r>
            <a:endParaRPr lang="sv-SE" sz="21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865856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värken/besvären i nacken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nacken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nacken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nacken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värk/besvär i axlarna?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värken i axlarna?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värken/besvären i axlarna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axlarna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axlarna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539552" y="2506801"/>
            <a:ext cx="5832648" cy="1176536"/>
          </a:xfrm>
        </p:spPr>
        <p:txBody>
          <a:bodyPr>
            <a:normAutofit/>
          </a:bodyPr>
          <a:lstStyle/>
          <a:p>
            <a:pPr marL="17100" indent="0">
              <a:spcBef>
                <a:spcPts val="600"/>
              </a:spcBef>
              <a:spcAft>
                <a:spcPts val="600"/>
              </a:spcAft>
              <a:buNone/>
            </a:pPr>
            <a:r>
              <a:rPr lang="sv-SE" altLang="sv-SE" sz="2000" dirty="0" err="1">
                <a:latin typeface="Arial" charset="0"/>
                <a:ea typeface="Arial" charset="0"/>
                <a:cs typeface="Arial" charset="0"/>
              </a:rPr>
              <a:t>104 (63%) medarbetare av 166 har svarat på Promas hälsoanalys.</a:t>
            </a:r>
            <a:endParaRPr lang="sv-SE" altLang="sv-SE" sz="2000" dirty="0">
              <a:latin typeface="Arial" charset="0"/>
              <a:ea typeface="Arial" charset="0"/>
              <a:cs typeface="Arial" charset="0"/>
            </a:endParaRPr>
          </a:p>
          <a:p>
            <a:pPr marL="474307" lvl="1" indent="0">
              <a:spcBef>
                <a:spcPts val="600"/>
              </a:spcBef>
              <a:spcAft>
                <a:spcPts val="600"/>
              </a:spcAft>
              <a:buNone/>
            </a:pPr>
            <a:endParaRPr lang="sv-SE" altLang="sv-SE" sz="2000" dirty="0">
              <a:latin typeface="Arial" charset="0"/>
              <a:ea typeface="Arial" charset="0"/>
              <a:cs typeface="Arial" charset="0"/>
            </a:endParaRPr>
          </a:p>
          <a:p>
            <a:endParaRPr lang="sv-SE" sz="2000" dirty="0">
              <a:latin typeface="Arial" charset="0"/>
              <a:ea typeface="Arial" charset="0"/>
              <a:cs typeface="Arial" charset="0"/>
            </a:endParaRPr>
          </a:p>
        </p:txBody>
      </p:sp>
      <p:sp>
        <p:nvSpPr>
          <p:cNvPr id="7" name="Platshållare för text 1"/>
          <p:cNvSpPr txBox="1">
            <a:spLocks/>
          </p:cNvSpPr>
          <p:nvPr/>
        </p:nvSpPr>
        <p:spPr>
          <a:xfrm>
            <a:off x="539552" y="1196752"/>
            <a:ext cx="7819574" cy="99466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rPr>
              <a:t>Svarsfrekvens</a:t>
            </a:r>
          </a:p>
        </p:txBody>
      </p:sp>
    </p:spTree>
    <p:extLst>
      <p:ext uri="{BB962C8B-B14F-4D97-AF65-F5344CB8AC3E}">
        <p14:creationId xmlns:p14="http://schemas.microsoft.com/office/powerpoint/2010/main" val="2054910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axlarna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värk/besvär i armarna/händerna?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värken/besvären i armarna/händerna?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värken/besvären i armarna/händerna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armarna/händerna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armarna/händerna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650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armarna/händerna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värk/besvär i övre delen av ryggen?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5644" y="2203166"/>
            <a:ext cx="5554960" cy="2472680"/>
          </a:xfrm>
        </p:spPr>
        <p:txBody>
          <a:bodyPr>
            <a:normAutofit lnSpcReduction="10000"/>
          </a:bodyPr>
          <a:lstStyle/>
          <a:p>
            <a:pPr marL="317500" lvl="1" indent="-307975">
              <a:spcBef>
                <a:spcPts val="0"/>
              </a:spcBef>
              <a:spcAft>
                <a:spcPts val="1400"/>
              </a:spcAft>
              <a:buFont typeface="Wingdings" panose="05000000000000000000" pitchFamily="2" charset="2"/>
              <a:buChar char="§"/>
            </a:pPr>
            <a:r>
              <a:rPr lang="sv-SE" altLang="sv-SE" sz="2000" dirty="0">
                <a:latin typeface="Arial" charset="0"/>
                <a:ea typeface="Arial" charset="0"/>
                <a:cs typeface="Arial" charset="0"/>
              </a:rPr>
              <a:t>Hälsa </a:t>
            </a:r>
          </a:p>
          <a:p>
            <a:pPr marL="317500" lvl="1" indent="-307975">
              <a:spcBef>
                <a:spcPts val="0"/>
              </a:spcBef>
              <a:spcAft>
                <a:spcPts val="1400"/>
              </a:spcAft>
              <a:buFont typeface="Wingdings" panose="05000000000000000000" pitchFamily="2" charset="2"/>
              <a:buChar char="§"/>
            </a:pPr>
            <a:r>
              <a:rPr lang="sv-SE" altLang="sv-SE" sz="2000" dirty="0">
                <a:latin typeface="Arial" charset="0"/>
                <a:ea typeface="Arial" charset="0"/>
                <a:cs typeface="Arial" charset="0"/>
              </a:rPr>
              <a:t>Sömn, återhämtning och ork</a:t>
            </a:r>
          </a:p>
          <a:p>
            <a:pPr marL="317500" lvl="1" indent="-307975">
              <a:spcBef>
                <a:spcPts val="0"/>
              </a:spcBef>
              <a:spcAft>
                <a:spcPts val="1400"/>
              </a:spcAft>
              <a:buFont typeface="Wingdings" panose="05000000000000000000" pitchFamily="2" charset="2"/>
              <a:buChar char="§"/>
            </a:pPr>
            <a:r>
              <a:rPr lang="sv-SE" altLang="sv-SE" sz="2000" dirty="0">
                <a:latin typeface="Arial" charset="0"/>
                <a:ea typeface="Arial" charset="0"/>
                <a:cs typeface="Arial" charset="0"/>
              </a:rPr>
              <a:t>Stress</a:t>
            </a:r>
          </a:p>
          <a:p>
            <a:pPr marL="317500" lvl="1" indent="-307975">
              <a:spcBef>
                <a:spcPts val="0"/>
              </a:spcBef>
              <a:spcAft>
                <a:spcPts val="1400"/>
              </a:spcAft>
              <a:buFont typeface="Wingdings" panose="05000000000000000000" pitchFamily="2" charset="2"/>
              <a:buChar char="§"/>
            </a:pPr>
            <a:r>
              <a:rPr lang="sv-SE" altLang="sv-SE" sz="2000" dirty="0">
                <a:latin typeface="Arial" charset="0"/>
                <a:ea typeface="Arial" charset="0"/>
                <a:cs typeface="Arial" charset="0"/>
              </a:rPr>
              <a:t>Arbetsbelastning och arbetsförmåga</a:t>
            </a:r>
          </a:p>
          <a:p>
            <a:pPr marL="317500" lvl="1" indent="-307975">
              <a:spcBef>
                <a:spcPts val="0"/>
              </a:spcBef>
              <a:spcAft>
                <a:spcPts val="1400"/>
              </a:spcAft>
              <a:buFont typeface="Wingdings" panose="05000000000000000000" pitchFamily="2" charset="2"/>
              <a:buChar char="§"/>
            </a:pPr>
            <a:r>
              <a:rPr lang="sv-SE" altLang="sv-SE" sz="2000" dirty="0">
                <a:latin typeface="Arial" charset="0"/>
                <a:ea typeface="Arial" charset="0"/>
                <a:cs typeface="Arial" charset="0"/>
              </a:rPr>
              <a:t>Smärta</a:t>
            </a:r>
          </a:p>
          <a:p>
            <a:endParaRPr lang="sv-SE" sz="3200" dirty="0">
              <a:latin typeface="Arial" charset="0"/>
              <a:ea typeface="Arial" charset="0"/>
              <a:cs typeface="Arial" charset="0"/>
            </a:endParaRPr>
          </a:p>
        </p:txBody>
      </p:sp>
      <p:sp>
        <p:nvSpPr>
          <p:cNvPr id="5" name="Platshållare för text 1"/>
          <p:cNvSpPr txBox="1">
            <a:spLocks/>
          </p:cNvSpPr>
          <p:nvPr/>
        </p:nvSpPr>
        <p:spPr>
          <a:xfrm>
            <a:off x="496842" y="1196752"/>
            <a:ext cx="7819574" cy="99466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rPr>
              <a:t>Fem fokusområden</a:t>
            </a:r>
          </a:p>
        </p:txBody>
      </p:sp>
    </p:spTree>
    <p:extLst>
      <p:ext uri="{BB962C8B-B14F-4D97-AF65-F5344CB8AC3E}">
        <p14:creationId xmlns:p14="http://schemas.microsoft.com/office/powerpoint/2010/main" val="14920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värken/besvären i övre delen av ryggen?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värken/besvären i övre delen av ryggen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övre delen av ryggen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övre delen av ryggen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650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övre delen av ryggen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värk/besvär i nedre delen av ryggen?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värken/besvären i nedre delen av ryggen?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värken/besvären i nedre delen av ryggen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nedre delen av ryggen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pic>
        <p:nvPicPr>
          <p:cNvPr id="6" name="Bildobjekt 5"/>
          <p:cNvPicPr>
            <a:picLocks noChangeAspect="1"/>
          </p:cNvPicPr>
          <p:nvPr/>
        </p:nvPicPr>
        <p:blipFill>
          <a:blip r:embed="rId2"/>
          <a:stretch>
            <a:fillRect/>
          </a:stretch>
        </p:blipFill>
        <p:spPr>
          <a:xfrm>
            <a:off x="609600" y="1294146"/>
            <a:ext cx="6626696" cy="5309853"/>
          </a:xfrm>
          <a:prstGeom prst="rect">
            <a:avLst/>
          </a:prstGeom>
        </p:spPr>
      </p:pic>
    </p:spTree>
    <p:extLst>
      <p:ext uri="{BB962C8B-B14F-4D97-AF65-F5344CB8AC3E}">
        <p14:creationId xmlns:p14="http://schemas.microsoft.com/office/powerpoint/2010/main" val="1103590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nedre delen av ryggen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650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nedre delen av ryggen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värk/besvär i benen/fötterna?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värken/besvären i benen/fötterna?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värken/besvären i benen/fötterna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benen/fötterna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benen/fötterna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650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sådana värk/besvär i benen/fötterna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är på det hela taget ditt allmänna hälsotillstånd?</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brukar du ha generell muskelvärk?</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besvärande är den generella muskelvärken?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stark brukar den generella muskelvärken vara?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 generell muskelvärk att du under den senaste veckan haft svårt att... ...utföra dina vardagliga sysslor?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 generell muskelvärk att du under den senaste veckan haft svårt att... ...sova?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2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Har du haft sådan generell muskelvärk att du under den senaste veckan haft svårt att... ...utföra ditt arbete?</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Förvärras värken/besvären av arbetet?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I vilken utsträckning rör du på dig i ditt dagliga liv?</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I vilken utsträckning motionerar eller idrottar du på din fritid?</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äter du grönsaker, frukt eller bär?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många gånger har du varit sjukskriven/sjukanmäld  en vecka eller mindre under de senaste 12 månaderna? Räkna inte med vård av sjukt barn i ditt svar.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är på det hela taget din sömnkvalitet?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Anser du att du får tillräckligt med sömn?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Utöver sömnen, tycker du att du får tillräckligt med vila/avkoppling mellan arbetsdagar?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Får du tillräckligt med återhämtning under arbetstid?</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Får du på det hela taget tillräckligt med återhämtning?</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besväras du av ihållande trötthet under en vanlig arbetsdag?</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ofta är du så sömnig att det påverkar arbetsförmågan på ett negativt sätt?</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925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Känner du dig för närvarande deprimerad?</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är generellt sett ditt sinne för humor? (klicka på linjen)</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Din arbetsförmåga i relation till dina nuvarande arbetsuppgifter</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många gånger har du varit hemma för vård av sjukt barn under de senaste 12 månaderna?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Din arbetsförmåga jämfört med jämnåriga arbetskamrater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Hur många gånger har du använt fåtöljen i genomsnitt per vecka?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5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Ungefär hur många dagar under de senaste 12 månaderna har du sammanlagt gått till arbetet trots att du ansett att du med tanke på ditt hälsotillstånd egentligen borde ha sjukskrivit/sjukanmält dig?</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Vilket/vilka mentala träningsprogram </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Jag tror att PromasMetoden kan förbättra min hälsa</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42" y="1902296"/>
            <a:ext cx="5238750" cy="4191000"/>
          </a:xfrm>
          <a:prstGeom prst="rect">
            <a:avLst/>
          </a:prstGeom>
        </p:spPr>
      </p:pic>
      <p:sp>
        <p:nvSpPr>
          <p:cNvPr id="10" name="Platshållare för text 1"/>
          <p:cNvSpPr txBox="1">
            <a:spLocks/>
          </p:cNvSpPr>
          <p:nvPr/>
        </p:nvSpPr>
        <p:spPr>
          <a:xfrm>
            <a:off x="496842" y="1267668"/>
            <a:ext cx="7819574" cy="721172"/>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ct val="20000"/>
              </a:spcBef>
              <a:buFont typeface="Arial" pitchFamily="34" charset="0"/>
              <a:buNone/>
              <a:defRPr sz="3000" b="1" kern="1200">
                <a:solidFill>
                  <a:srgbClr val="0084B5"/>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000" b="1" i="0" u="none" strike="noStrike" kern="1200" cap="none" spc="0" normalizeH="0" baseline="0" noProof="0" dirty="0" err="1">
                <a:ln>
                  <a:noFill/>
                </a:ln>
                <a:solidFill>
                  <a:srgbClr val="74B2DD"/>
                </a:solidFill>
                <a:effectLst/>
                <a:uLnTx/>
                <a:uFillTx/>
                <a:latin typeface="Arial" pitchFamily="34" charset="0"/>
                <a:ea typeface="+mn-ea"/>
                <a:cs typeface="Arial" pitchFamily="34" charset="0"/>
              </a:rPr>
              <a:t>Jag tror att PromasMetoden kan sänka min stressnivå.</a:t>
            </a:r>
            <a:endParaRPr kumimoji="0" lang="sv-SE" sz="3000" b="1" i="0" u="none" strike="noStrike" kern="1200" cap="none" spc="0" normalizeH="0" baseline="0" noProof="0" dirty="0">
              <a:ln>
                <a:noFill/>
              </a:ln>
              <a:solidFill>
                <a:srgbClr val="74B2DD"/>
              </a:solidFill>
              <a:effectLst/>
              <a:uLnTx/>
              <a:uFillTx/>
              <a:latin typeface="Arial" pitchFamily="34" charset="0"/>
              <a:ea typeface="+mn-ea"/>
              <a:cs typeface="Arial" pitchFamily="34" charset="0"/>
            </a:endParaRPr>
          </a:p>
        </p:txBody>
      </p:sp>
      <p:sp>
        <p:nvSpPr>
          <p:cNvPr id="4" name="Rektangel 4"/>
          <p:cNvSpPr/>
          <p:nvPr/>
        </p:nvSpPr>
        <p:spPr>
          <a:xfrm>
            <a:off x="467544" y="5661248"/>
            <a:ext cx="8208912" cy="760150"/>
          </a:xfrm>
          <a:prstGeom prst="rect">
            <a:avLst/>
          </a:prstGeom>
        </p:spPr>
        <p:txBody>
          <a:bodyPr wrap="square" anchor="b" anchorCtr="0">
            <a:normAutofit/>
          </a:bodyPr>
          <a:lstStyle/>
          <a:p>
            <a:r>
              <a:rPr lang="sv-SE" sz="2000" dirty="0" err="1">
                <a:solidFill>
                  <a:srgbClr val="74B2DD"/>
                </a:solidFill>
                <a:latin typeface="Arial" pitchFamily="34" charset="0"/>
                <a:cs typeface="Arial" pitchFamily="34" charset="0"/>
              </a:rPr>
              <a:t> </a:t>
            </a:r>
            <a:endParaRPr lang="sv-SE" sz="2000" dirty="0">
              <a:solidFill>
                <a:srgbClr val="74B2DD"/>
              </a:solidFill>
              <a:latin typeface="Arial" pitchFamily="34" charset="0"/>
              <a:cs typeface="Arial" pitchFamily="34" charset="0"/>
            </a:endParaRPr>
          </a:p>
        </p:txBody>
      </p:sp>
    </p:spTree>
    <p:extLst>
      <p:ext uri="{BB962C8B-B14F-4D97-AF65-F5344CB8AC3E}">
        <p14:creationId xmlns:p14="http://schemas.microsoft.com/office/powerpoint/2010/main" val="274244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Promas startsida solfjä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1B6A2CF9-17E0-4129-90C7-1917F8D3D3F9}" vid="{7B8BA567-E2EF-400F-B9C4-C833229FFFBC}"/>
    </a:ext>
  </a:extLst>
</a:theme>
</file>

<file path=ppt/theme/theme2.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B6A2CF9-17E0-4129-90C7-1917F8D3D3F9}" vid="{B76CA73B-85D9-4DC7-8C19-15F234452B83}"/>
    </a:ext>
  </a:extLst>
</a:theme>
</file>

<file path=ppt/theme/theme3.xml><?xml version="1.0" encoding="utf-8"?>
<a:theme xmlns:a="http://schemas.openxmlformats.org/drawingml/2006/main" name="Tema1_solfj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an Pro-OT">
      <a:majorFont>
        <a:latin typeface="ClanOT-News"/>
        <a:ea typeface=""/>
        <a:cs typeface=""/>
      </a:majorFont>
      <a:minorFont>
        <a:latin typeface="ClanOT-New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1B6A2CF9-17E0-4129-90C7-1917F8D3D3F9}" vid="{E5D58E00-E908-4B4F-AABC-41654E7F0120}"/>
    </a:ext>
  </a:extLst>
</a:theme>
</file>

<file path=ppt/theme/theme4.xml><?xml version="1.0" encoding="utf-8"?>
<a:theme xmlns:a="http://schemas.openxmlformats.org/drawingml/2006/main" name="2_Promas startsida solfjä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1B6A2CF9-17E0-4129-90C7-1917F8D3D3F9}" vid="{B3D9C843-D64E-46BC-89B4-AECB146542A6}"/>
    </a:ext>
  </a:extLst>
</a:theme>
</file>

<file path=ppt/theme/theme5.xml><?xml version="1.0" encoding="utf-8"?>
<a:theme xmlns:a="http://schemas.openxmlformats.org/drawingml/2006/main" name="1_Anpassad formgiv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Promas mall</Template>
  <TotalTime>891</TotalTime>
  <Words>1531</Words>
  <Application>Microsoft Macintosh PowerPoint</Application>
  <PresentationFormat>Bildspel på skärmen (4:3)</PresentationFormat>
  <Paragraphs>251</Paragraphs>
  <Slides>116</Slides>
  <Notes>0</Notes>
  <HiddenSlides>87</HiddenSlides>
  <MMClips>0</MMClips>
  <ScaleCrop>false</ScaleCrop>
  <HeadingPairs>
    <vt:vector size="6" baseType="variant">
      <vt:variant>
        <vt:lpstr>Använt teckensnitt</vt:lpstr>
      </vt:variant>
      <vt:variant>
        <vt:i4>6</vt:i4>
      </vt:variant>
      <vt:variant>
        <vt:lpstr>Tema</vt:lpstr>
      </vt:variant>
      <vt:variant>
        <vt:i4>5</vt:i4>
      </vt:variant>
      <vt:variant>
        <vt:lpstr>Bildrubriker</vt:lpstr>
      </vt:variant>
      <vt:variant>
        <vt:i4>116</vt:i4>
      </vt:variant>
    </vt:vector>
  </HeadingPairs>
  <TitlesOfParts>
    <vt:vector size="127" baseType="lpstr">
      <vt:lpstr>Calibri</vt:lpstr>
      <vt:lpstr>Clan OT News</vt:lpstr>
      <vt:lpstr>ClanOT-News</vt:lpstr>
      <vt:lpstr>ＭＳ Ｐゴシック</vt:lpstr>
      <vt:lpstr>Wingdings</vt:lpstr>
      <vt:lpstr>Arial</vt:lpstr>
      <vt:lpstr>Promas startsida solfjäder</vt:lpstr>
      <vt:lpstr>Anpassad formgivning</vt:lpstr>
      <vt:lpstr>Tema1_solfjader</vt:lpstr>
      <vt:lpstr>2_Promas startsida solfjäder</vt:lpstr>
      <vt:lpstr>1_Anpassad formgivning</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HP</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Peter Engstrand</dc:creator>
  <cp:lastModifiedBy>Dan</cp:lastModifiedBy>
  <cp:revision>37</cp:revision>
  <cp:lastPrinted>2015-08-11T11:55:02Z</cp:lastPrinted>
  <dcterms:created xsi:type="dcterms:W3CDTF">2016-08-04T07:39:59Z</dcterms:created>
  <dcterms:modified xsi:type="dcterms:W3CDTF">2016-08-26T10:05:03Z</dcterms:modified>
</cp:coreProperties>
</file>